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9" r:id="rId1"/>
  </p:sldMasterIdLst>
  <p:notesMasterIdLst>
    <p:notesMasterId r:id="rId40"/>
  </p:notesMasterIdLst>
  <p:handoutMasterIdLst>
    <p:handoutMasterId r:id="rId41"/>
  </p:handoutMasterIdLst>
  <p:sldIdLst>
    <p:sldId id="256" r:id="rId2"/>
    <p:sldId id="317" r:id="rId3"/>
    <p:sldId id="326" r:id="rId4"/>
    <p:sldId id="325" r:id="rId5"/>
    <p:sldId id="327" r:id="rId6"/>
    <p:sldId id="258" r:id="rId7"/>
    <p:sldId id="330" r:id="rId8"/>
    <p:sldId id="267" r:id="rId9"/>
    <p:sldId id="319" r:id="rId10"/>
    <p:sldId id="328" r:id="rId11"/>
    <p:sldId id="277" r:id="rId12"/>
    <p:sldId id="279" r:id="rId13"/>
    <p:sldId id="285" r:id="rId14"/>
    <p:sldId id="286" r:id="rId15"/>
    <p:sldId id="288" r:id="rId16"/>
    <p:sldId id="320" r:id="rId17"/>
    <p:sldId id="290" r:id="rId18"/>
    <p:sldId id="334" r:id="rId19"/>
    <p:sldId id="335" r:id="rId20"/>
    <p:sldId id="295" r:id="rId21"/>
    <p:sldId id="301" r:id="rId22"/>
    <p:sldId id="297" r:id="rId23"/>
    <p:sldId id="305" r:id="rId24"/>
    <p:sldId id="312" r:id="rId25"/>
    <p:sldId id="323" r:id="rId26"/>
    <p:sldId id="274" r:id="rId27"/>
    <p:sldId id="275" r:id="rId28"/>
    <p:sldId id="259" r:id="rId29"/>
    <p:sldId id="318" r:id="rId30"/>
    <p:sldId id="336" r:id="rId31"/>
    <p:sldId id="337" r:id="rId32"/>
    <p:sldId id="338" r:id="rId33"/>
    <p:sldId id="339" r:id="rId34"/>
    <p:sldId id="341" r:id="rId35"/>
    <p:sldId id="340" r:id="rId36"/>
    <p:sldId id="343" r:id="rId37"/>
    <p:sldId id="345" r:id="rId38"/>
    <p:sldId id="316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39E4B-F0B1-48B1-9B20-A06EDF5AB6E1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CA2B5-CE07-4082-BF08-4AF287F3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52757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D5A9B-F07D-4BB9-843D-209EA4D72BAE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254C1-DA17-44C1-AEE6-169F5B088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790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7BBA24-D0CD-4375-A0EF-0D7B37CBF389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161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6356350"/>
            <a:ext cx="1033462" cy="274638"/>
          </a:xfrm>
        </p:spPr>
        <p:txBody>
          <a:bodyPr/>
          <a:lstStyle/>
          <a:p>
            <a:endParaRPr lang="ru-RU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3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4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29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1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30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1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33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34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1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727BB1-A82F-44D4-BC2D-FA7BD77023AE}" type="slidenum">
              <a:rPr lang="en-US" altLang="ru-RU"/>
              <a:pPr/>
              <a:t>35</a:t>
            </a:fld>
            <a:endParaRPr lang="en-US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Игошева В.С. Атомно-абсорбционная спектрометрия </a:t>
            </a: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0474E-F60C-48EB-8883-A44EC34E7D9A}" type="datetime1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7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1672B-D4F6-48CA-A8B4-2AD2BEDD8200}" type="datetime1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647D6-2B87-4490-986E-0846B1D7125A}" type="datetime1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1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5007E-06E0-4D5F-9135-9EB950BDF835}" type="datetime1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73924-9446-4EB9-80B7-67756E48B274}" type="datetime1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43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D0340-B759-450D-B130-A04DCCBC0C72}" type="datetime1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2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BD58-7387-46BE-8D17-575347DA5735}" type="datetime1">
              <a:rPr lang="ru-RU" smtClean="0"/>
              <a:t>01.10.2025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5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7FA6-1303-47C7-A3AC-A2667F92ACD6}" type="datetime1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05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BC34-649D-498F-AE76-FCA3165732BE}" type="datetime1">
              <a:rPr lang="ru-RU" smtClean="0"/>
              <a:t>01.10.2025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6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9494-A495-4D51-9CBD-E31E54918087}" type="datetime1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7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C4E6-3FFF-46B3-8E05-06F0E937E970}" type="datetime1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9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70F9-E1DF-4A98-BFC1-2FB9EDAFCFA3}" type="datetime1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ИГГ УрО РАН, Игошева В.С.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3AD46-BA3A-457B-99BE-191CB696B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70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430" y="905774"/>
            <a:ext cx="10412083" cy="2409453"/>
          </a:xfrm>
        </p:spPr>
        <p:txBody>
          <a:bodyPr>
            <a:normAutofit/>
          </a:bodyPr>
          <a:lstStyle/>
          <a:p>
            <a:pPr algn="just"/>
            <a:r>
              <a:rPr lang="ru-RU" sz="6400" b="1" u="sng" dirty="0"/>
              <a:t>Атомно-абсорбционная спектрометрия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529138" y="4324350"/>
            <a:ext cx="7662862" cy="1633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2676" y="5241341"/>
            <a:ext cx="6227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Трофимов А. А.</a:t>
            </a:r>
            <a:r>
              <a:rPr lang="ru-RU" sz="2000" dirty="0" smtClean="0"/>
              <a:t>,</a:t>
            </a:r>
            <a:r>
              <a:rPr lang="ru-RU" sz="2000" b="1" dirty="0" smtClean="0"/>
              <a:t> </a:t>
            </a:r>
            <a:r>
              <a:rPr lang="ru-RU" sz="2000" dirty="0" smtClean="0"/>
              <a:t>инженер-исследователь</a:t>
            </a:r>
            <a:r>
              <a:rPr lang="ru-RU" sz="2000" dirty="0"/>
              <a:t> </a:t>
            </a:r>
            <a:r>
              <a:rPr lang="ru-RU" sz="2000" dirty="0" smtClean="0"/>
              <a:t>ИГГ </a:t>
            </a:r>
            <a:r>
              <a:rPr lang="ru-RU" sz="2000" dirty="0" err="1" smtClean="0"/>
              <a:t>УрО</a:t>
            </a:r>
            <a:r>
              <a:rPr lang="ru-RU" sz="2000" dirty="0" smtClean="0"/>
              <a:t> РАН</a:t>
            </a:r>
          </a:p>
        </p:txBody>
      </p:sp>
      <p:pic>
        <p:nvPicPr>
          <p:cNvPr id="12292" name="Picture 4" descr="https://palineurope.com/4celia-assets/2021/04/csm_contrAA800_left_AS_GF_90ef9c3e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75" y="2529992"/>
            <a:ext cx="4667189" cy="31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150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Принципиальная схема</a:t>
            </a:r>
            <a:br>
              <a:rPr lang="ru-RU" b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dirty="0" smtClean="0">
                <a:solidFill>
                  <a:srgbClr val="002060"/>
                </a:solidFill>
                <a:latin typeface="+mn-lt"/>
              </a:rPr>
              <a:t>атомно-абсорбционного спектрометра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10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93960" y="1548093"/>
            <a:ext cx="2130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Селективный источник света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50829" y="2963867"/>
            <a:ext cx="221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Атомизатор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09133" y="3752165"/>
            <a:ext cx="2300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Спектральный прибор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65845" y="4765333"/>
            <a:ext cx="208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Электронная система регистрации</a:t>
            </a:r>
            <a:endParaRPr lang="ru-RU" sz="2400" b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4270075" y="18115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09135" y="1777039"/>
            <a:ext cx="4637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ru-RU" altLang="ru-RU" sz="2400" dirty="0"/>
              <a:t>ЭМИ определенной длины волны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06260" y="2748422"/>
            <a:ext cx="5523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ru-RU" altLang="ru-RU" sz="2400" dirty="0"/>
              <a:t>П</a:t>
            </a:r>
            <a:r>
              <a:rPr lang="ru-RU" altLang="ru-RU" sz="2400" dirty="0" smtClean="0"/>
              <a:t>еревод элемента </a:t>
            </a:r>
            <a:r>
              <a:rPr lang="ru-RU" altLang="ru-RU" sz="2400" dirty="0"/>
              <a:t>из реальной пробы в атомарную </a:t>
            </a:r>
            <a:r>
              <a:rPr lang="ru-RU" altLang="ru-RU" sz="2400" dirty="0" smtClean="0"/>
              <a:t>форму</a:t>
            </a:r>
            <a:endParaRPr lang="ru-RU" alt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405969" y="3690610"/>
            <a:ext cx="5000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ru-RU" altLang="ru-RU" sz="2400" dirty="0" smtClean="0"/>
              <a:t>Выделение аналитической </a:t>
            </a:r>
            <a:r>
              <a:rPr lang="ru-RU" altLang="ru-RU" sz="2400" dirty="0"/>
              <a:t>линии </a:t>
            </a:r>
            <a:r>
              <a:rPr lang="ru-RU" altLang="ru-RU" sz="2400" dirty="0" smtClean="0"/>
              <a:t>элемента</a:t>
            </a:r>
            <a:endParaRPr lang="ru-RU" altLang="ru-RU" sz="2400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4267571" y="29394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4270075" y="38637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267571" y="50308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409135" y="4765333"/>
            <a:ext cx="5000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ru-RU" altLang="ru-RU" sz="2400" dirty="0" smtClean="0"/>
              <a:t>Детектирование, усиление и регистрация аналитического сигнала (АС)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7905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23337" y="552091"/>
            <a:ext cx="11199962" cy="63500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 smtClean="0">
                <a:solidFill>
                  <a:srgbClr val="002060"/>
                </a:solidFill>
                <a:latin typeface="+mn-lt"/>
              </a:rPr>
              <a:t>Требования к спектральным источникам света</a:t>
            </a:r>
            <a:r>
              <a:rPr lang="ru-RU" altLang="ru-RU" sz="4000" u="sng" dirty="0" smtClean="0"/>
              <a:t/>
            </a:r>
            <a:br>
              <a:rPr lang="ru-RU" altLang="ru-RU" sz="4000" u="sng" dirty="0" smtClean="0"/>
            </a:br>
            <a:r>
              <a:rPr lang="ru-RU" altLang="ru-RU" sz="4000" dirty="0" smtClean="0">
                <a:solidFill>
                  <a:srgbClr val="002060"/>
                </a:solidFill>
                <a:latin typeface="+mn-lt"/>
              </a:rPr>
              <a:t> </a:t>
            </a:r>
            <a:endParaRPr lang="ru-RU" altLang="ru-RU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01891" name="Rectangle 3"/>
          <p:cNvSpPr>
            <a:spLocks noGrp="1" noChangeArrowheads="1"/>
          </p:cNvSpPr>
          <p:nvPr>
            <p:ph idx="1"/>
          </p:nvPr>
        </p:nvSpPr>
        <p:spPr>
          <a:xfrm>
            <a:off x="258792" y="1544127"/>
            <a:ext cx="11795185" cy="435633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dirty="0" smtClean="0"/>
              <a:t>испускание </a:t>
            </a:r>
            <a:r>
              <a:rPr lang="ru-RU" altLang="ru-RU" sz="2400" dirty="0"/>
              <a:t>узких спектральных линий определяемых </a:t>
            </a:r>
            <a:r>
              <a:rPr lang="ru-RU" altLang="ru-RU" sz="2400" dirty="0" smtClean="0"/>
              <a:t>элементов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высокая </a:t>
            </a:r>
            <a:r>
              <a:rPr lang="ru-RU" altLang="ru-RU" sz="2400" dirty="0"/>
              <a:t>стабильность по частоте и </a:t>
            </a:r>
            <a:r>
              <a:rPr lang="ru-RU" altLang="ru-RU" sz="2400" dirty="0" smtClean="0"/>
              <a:t>интенсивности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высокая </a:t>
            </a:r>
            <a:r>
              <a:rPr lang="ru-RU" altLang="ru-RU" sz="2400" dirty="0"/>
              <a:t>интенсивность резонансных </a:t>
            </a:r>
            <a:r>
              <a:rPr lang="ru-RU" altLang="ru-RU" sz="2400" dirty="0" smtClean="0"/>
              <a:t>линий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отсутствие </a:t>
            </a:r>
            <a:r>
              <a:rPr lang="ru-RU" altLang="ru-RU" sz="2400" dirty="0"/>
              <a:t>сплошного фонового </a:t>
            </a:r>
            <a:r>
              <a:rPr lang="ru-RU" altLang="ru-RU" sz="2400" dirty="0" smtClean="0"/>
              <a:t>излучения 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отсутствие </a:t>
            </a:r>
            <a:r>
              <a:rPr lang="ru-RU" altLang="ru-RU" sz="2400" dirty="0"/>
              <a:t>спектральных наложений на резонансную линию и незначительное ее </a:t>
            </a:r>
            <a:r>
              <a:rPr lang="ru-RU" altLang="ru-RU" sz="2400" dirty="0" smtClean="0"/>
              <a:t>самопоглощение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r>
              <a:rPr lang="ru-RU" altLang="ru-RU" sz="2400" dirty="0"/>
              <a:t>минимальное время установления оптимального </a:t>
            </a:r>
            <a:r>
              <a:rPr lang="ru-RU" altLang="ru-RU" sz="2400" dirty="0" smtClean="0"/>
              <a:t>режима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длительный </a:t>
            </a:r>
            <a:r>
              <a:rPr lang="ru-RU" altLang="ru-RU" sz="2400" dirty="0"/>
              <a:t>срок </a:t>
            </a:r>
            <a:r>
              <a:rPr lang="ru-RU" altLang="ru-RU" sz="2400" dirty="0" smtClean="0"/>
              <a:t>службы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дешевизна</a:t>
            </a:r>
            <a:endParaRPr lang="ru-RU" altLang="ru-RU" sz="2400" dirty="0"/>
          </a:p>
          <a:p>
            <a:pPr>
              <a:lnSpc>
                <a:spcPct val="80000"/>
              </a:lnSpc>
            </a:pPr>
            <a:endParaRPr lang="ru-RU" altLang="ru-RU" sz="2400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EB91E-A5DA-4C64-B3E4-BE9E48BFE5E4}" type="slidenum">
              <a:rPr lang="ru-RU" altLang="ru-RU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72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734535" y="79133"/>
            <a:ext cx="110405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  <a:latin typeface="+mn-lt"/>
              </a:rPr>
              <a:t>И</a:t>
            </a:r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сточники монохроматического излучения</a:t>
            </a:r>
            <a:endParaRPr lang="ru-RU" altLang="ru-RU" b="1" dirty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  <a:latin typeface="+mn-lt"/>
              </a:rPr>
              <a:t>для атомно-абсорбционного анализа 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156323" y="1193861"/>
            <a:ext cx="295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Лампа с полым катодом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6366294" y="1329870"/>
            <a:ext cx="51931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solidFill>
                  <a:srgbClr val="002060"/>
                </a:solidFill>
              </a:rPr>
              <a:t>Безэлектродные</a:t>
            </a:r>
            <a:r>
              <a:rPr lang="ru-RU" altLang="ru-RU" sz="1800" b="1" dirty="0">
                <a:solidFill>
                  <a:srgbClr val="002060"/>
                </a:solidFill>
              </a:rPr>
              <a:t>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разрядные лампы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12</a:t>
            </a:fld>
            <a:endParaRPr lang="ru-RU" dirty="0"/>
          </a:p>
        </p:txBody>
      </p:sp>
      <p:sp>
        <p:nvSpPr>
          <p:cNvPr id="5" name="AutoShape 55" descr="https://works.doklad.ru/images/o3R2E2WVZvE/4229163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7" descr="https://works.doklad.ru/images/o3R2E2WVZvE/4229163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59" descr="https://works.doklad.ru/images/o3R2E2WVZvE/42291630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04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2" y="1577446"/>
            <a:ext cx="5087326" cy="13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06" name="Picture 62" descr="https://upload.wikimedia.org/wikipedia/commons/f/f0/Mehrelement-Hohlkathodenlampe_f%C3%BCr_bessere_UV-Lichtdurchl%C3%A4ssigkeit_mit_eingelassenem_Quarzfen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919594"/>
            <a:ext cx="5014522" cy="14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7" name="Picture 6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/>
          <a:stretch/>
        </p:blipFill>
        <p:spPr bwMode="auto">
          <a:xfrm>
            <a:off x="6873361" y="1885035"/>
            <a:ext cx="4178965" cy="189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34535" y="4332064"/>
            <a:ext cx="32099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</a:rPr>
              <a:t>Перестраиваемые лазеры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pic>
        <p:nvPicPr>
          <p:cNvPr id="31" name="Picture 2" descr="https://online.mephi.ru/courses/new_technologies/laser/external/images/lecture10/pic_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8" y="4813539"/>
            <a:ext cx="4402047" cy="13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6857252" y="4053582"/>
            <a:ext cx="37783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2060"/>
                </a:solidFill>
              </a:rPr>
              <a:t>Лампы со сплошным спектром</a:t>
            </a:r>
          </a:p>
        </p:txBody>
      </p:sp>
      <p:pic>
        <p:nvPicPr>
          <p:cNvPr id="33" name="Picture 4" descr="https://genolab.su/wa-data/public/shop/products/72/01/172/images/222/222.750x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61" y="4524543"/>
            <a:ext cx="1672751" cy="16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/>
          <a:srcRect l="44500" t="44277" r="30259" b="22344"/>
          <a:stretch/>
        </p:blipFill>
        <p:spPr bwMode="auto">
          <a:xfrm>
            <a:off x="8783263" y="4523983"/>
            <a:ext cx="2269063" cy="1625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18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911" y="285643"/>
            <a:ext cx="10018713" cy="67944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Атомизаторы - </a:t>
            </a:r>
          </a:p>
        </p:txBody>
      </p:sp>
      <p:graphicFrame>
        <p:nvGraphicFramePr>
          <p:cNvPr id="14340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00375"/>
              </p:ext>
            </p:extLst>
          </p:nvPr>
        </p:nvGraphicFramePr>
        <p:xfrm>
          <a:off x="7896225" y="2241550"/>
          <a:ext cx="3886200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Image" r:id="rId3" imgW="4060976" imgH="3274390" progId="Photoshop.Image.5">
                  <p:embed/>
                </p:oleObj>
              </mc:Choice>
              <mc:Fallback>
                <p:oleObj name="Image" r:id="rId3" imgW="4060976" imgH="3274390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6225" y="2241550"/>
                        <a:ext cx="3886200" cy="313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648825" y="6381750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03324B-EB76-4184-8BF2-0A5A360F7E42}" type="slidenum">
              <a:rPr lang="ru-RU" altLang="ru-RU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854014" y="1885377"/>
            <a:ext cx="704203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800" dirty="0" smtClean="0">
                <a:solidFill>
                  <a:srgbClr val="002060"/>
                </a:solidFill>
                <a:latin typeface="+mn-lt"/>
              </a:rPr>
              <a:t>Пламенный 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800" dirty="0" smtClean="0">
                <a:solidFill>
                  <a:srgbClr val="002060"/>
                </a:solidFill>
                <a:latin typeface="+mn-lt"/>
              </a:rPr>
              <a:t>Электротермический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 smtClean="0">
                <a:solidFill>
                  <a:srgbClr val="002060"/>
                </a:solidFill>
                <a:latin typeface="+mn-lt"/>
              </a:rPr>
              <a:t>3. </a:t>
            </a:r>
            <a:r>
              <a:rPr lang="ru-RU" altLang="ru-RU" sz="2800" dirty="0" err="1" smtClean="0">
                <a:solidFill>
                  <a:srgbClr val="002060"/>
                </a:solidFill>
                <a:latin typeface="+mn-lt"/>
              </a:rPr>
              <a:t>Гидридная</a:t>
            </a:r>
            <a:r>
              <a:rPr lang="ru-RU" altLang="ru-RU" sz="2800" dirty="0" smtClean="0">
                <a:solidFill>
                  <a:srgbClr val="002060"/>
                </a:solidFill>
                <a:latin typeface="+mn-lt"/>
              </a:rPr>
              <a:t> техника (для </a:t>
            </a:r>
            <a:r>
              <a:rPr lang="en-US" altLang="ru-RU" sz="2800" dirty="0" smtClean="0">
                <a:solidFill>
                  <a:srgbClr val="002060"/>
                </a:solidFill>
                <a:latin typeface="+mn-lt"/>
              </a:rPr>
              <a:t>As, Sb, Se, Sn, </a:t>
            </a:r>
            <a:r>
              <a:rPr lang="en-US" altLang="ru-RU" sz="2800" dirty="0" err="1" smtClean="0">
                <a:solidFill>
                  <a:srgbClr val="002060"/>
                </a:solidFill>
                <a:latin typeface="+mn-lt"/>
              </a:rPr>
              <a:t>Te</a:t>
            </a:r>
            <a:r>
              <a:rPr lang="en-US" altLang="ru-RU" sz="2800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en-US" altLang="ru-RU" sz="2800" dirty="0" err="1" smtClean="0">
                <a:solidFill>
                  <a:srgbClr val="002060"/>
                </a:solidFill>
                <a:latin typeface="+mn-lt"/>
              </a:rPr>
              <a:t>Pb</a:t>
            </a:r>
            <a:r>
              <a:rPr lang="en-US" altLang="ru-RU" sz="2800" dirty="0" smtClean="0">
                <a:solidFill>
                  <a:srgbClr val="002060"/>
                </a:solidFill>
                <a:latin typeface="+mn-lt"/>
              </a:rPr>
              <a:t>)</a:t>
            </a:r>
            <a:endParaRPr lang="ru-RU" altLang="ru-RU" sz="2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2060"/>
                </a:solidFill>
                <a:latin typeface="+mn-lt"/>
              </a:rPr>
              <a:t>4</a:t>
            </a:r>
            <a:r>
              <a:rPr lang="ru-RU" altLang="ru-RU" sz="2800" dirty="0" smtClean="0">
                <a:solidFill>
                  <a:srgbClr val="002060"/>
                </a:solidFill>
                <a:latin typeface="+mn-lt"/>
              </a:rPr>
              <a:t>. Метод «холодного пара»</a:t>
            </a:r>
            <a:r>
              <a:rPr lang="en-US" altLang="ru-RU" sz="2800" dirty="0" smtClean="0">
                <a:solidFill>
                  <a:srgbClr val="002060"/>
                </a:solidFill>
                <a:latin typeface="+mn-lt"/>
              </a:rPr>
              <a:t> (</a:t>
            </a:r>
            <a:r>
              <a:rPr lang="ru-RU" altLang="ru-RU" sz="2800" dirty="0" smtClean="0">
                <a:solidFill>
                  <a:srgbClr val="002060"/>
                </a:solidFill>
                <a:latin typeface="+mn-lt"/>
              </a:rPr>
              <a:t>для </a:t>
            </a:r>
            <a:r>
              <a:rPr lang="en-US" altLang="ru-RU" sz="2800" dirty="0" smtClean="0">
                <a:solidFill>
                  <a:srgbClr val="002060"/>
                </a:solidFill>
                <a:latin typeface="+mn-lt"/>
              </a:rPr>
              <a:t>Hg</a:t>
            </a:r>
            <a:r>
              <a:rPr lang="ru-RU" altLang="ru-RU" sz="2800" dirty="0" smtClean="0">
                <a:solidFill>
                  <a:srgbClr val="002060"/>
                </a:solidFill>
                <a:latin typeface="+mn-lt"/>
              </a:rPr>
              <a:t>)</a:t>
            </a:r>
            <a:endParaRPr lang="ru-RU" altLang="ru-RU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0216" y="1064613"/>
            <a:ext cx="7682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у</a:t>
            </a:r>
            <a:r>
              <a:rPr lang="ru-RU" sz="2800" b="1" dirty="0" smtClean="0"/>
              <a:t>стройства перевода пробы в атомный пар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183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Требования к атомизаторам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245228"/>
            <a:ext cx="2133600" cy="476250"/>
          </a:xfrm>
          <a:noFill/>
        </p:spPr>
        <p:txBody>
          <a:bodyPr/>
          <a:lstStyle/>
          <a:p>
            <a:fld id="{67E50B42-B166-4292-A889-754484188CBB}" type="slidenum">
              <a:rPr lang="ru-RU" altLang="ru-RU"/>
              <a:pPr/>
              <a:t>14</a:t>
            </a:fld>
            <a:endParaRPr lang="ru-RU" altLang="ru-RU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21103" y="1943850"/>
            <a:ext cx="11671540" cy="43894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dirty="0" smtClean="0"/>
              <a:t>Температура рабочей области атомизатора должна обеспечивать высокую степень диссоциации молекул</a:t>
            </a:r>
            <a:r>
              <a:rPr lang="en-US" altLang="ru-RU" dirty="0" smtClean="0">
                <a:cs typeface="Times New Roman" panose="02020603050405020304" pitchFamily="18" charset="0"/>
              </a:rPr>
              <a:t>,</a:t>
            </a:r>
            <a:r>
              <a:rPr lang="ru-RU" altLang="ru-RU" dirty="0" smtClean="0">
                <a:cs typeface="Times New Roman" panose="02020603050405020304" pitchFamily="18" charset="0"/>
              </a:rPr>
              <a:t> </a:t>
            </a:r>
            <a:r>
              <a:rPr lang="en-US" altLang="ru-RU" dirty="0" smtClean="0"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cs typeface="Times New Roman" panose="02020603050405020304" pitchFamily="18" charset="0"/>
              </a:rPr>
              <a:t>низкую степень ионизации.</a:t>
            </a:r>
            <a:r>
              <a:rPr lang="en-US" altLang="ru-RU" dirty="0" smtClean="0"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cs typeface="Times New Roman" panose="02020603050405020304" pitchFamily="18" charset="0"/>
              </a:rPr>
              <a:t>Атомизатор должен иметь как  можно больший коэффициент конверсии </a:t>
            </a:r>
            <a:endParaRPr lang="ru-RU" altLang="ru-RU" i="1" dirty="0" smtClean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dirty="0" smtClean="0">
                <a:cs typeface="Times New Roman" panose="02020603050405020304" pitchFamily="18" charset="0"/>
              </a:rPr>
              <a:t>Атомизатор должен обеспечить высокую концентрацию и длительное время пребывания атомных паров </a:t>
            </a:r>
            <a:r>
              <a:rPr lang="ru-RU" altLang="ru-RU" dirty="0" err="1" smtClean="0">
                <a:cs typeface="Times New Roman" panose="02020603050405020304" pitchFamily="18" charset="0"/>
              </a:rPr>
              <a:t>аналита</a:t>
            </a:r>
            <a:r>
              <a:rPr lang="ru-RU" altLang="ru-RU" dirty="0" smtClean="0">
                <a:cs typeface="Times New Roman" panose="02020603050405020304" pitchFamily="18" charset="0"/>
              </a:rPr>
              <a:t> в рабочей зоне </a:t>
            </a:r>
          </a:p>
          <a:p>
            <a:pPr>
              <a:lnSpc>
                <a:spcPct val="90000"/>
              </a:lnSpc>
            </a:pPr>
            <a:r>
              <a:rPr lang="ru-RU" altLang="ru-RU" dirty="0" smtClean="0">
                <a:cs typeface="Times New Roman" panose="02020603050405020304" pitchFamily="18" charset="0"/>
              </a:rPr>
              <a:t>Характеристики поглощающего слоя должны быть стабильны и воспроизводимы </a:t>
            </a:r>
            <a:endParaRPr lang="en-US" altLang="ru-RU" dirty="0" smtClean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dirty="0" smtClean="0">
                <a:cs typeface="Times New Roman" panose="02020603050405020304" pitchFamily="18" charset="0"/>
              </a:rPr>
              <a:t>Гибкость в управлении</a:t>
            </a:r>
          </a:p>
          <a:p>
            <a:pPr>
              <a:lnSpc>
                <a:spcPct val="90000"/>
              </a:lnSpc>
            </a:pPr>
            <a:r>
              <a:rPr lang="ru-RU" altLang="ru-RU" dirty="0" smtClean="0">
                <a:cs typeface="Times New Roman" panose="02020603050405020304" pitchFamily="18" charset="0"/>
              </a:rPr>
              <a:t>Простота, надежность в работе и дешевизна в эксплуатации.</a:t>
            </a:r>
          </a:p>
          <a:p>
            <a:pPr>
              <a:lnSpc>
                <a:spcPct val="90000"/>
              </a:lnSpc>
            </a:pPr>
            <a:endParaRPr lang="en-US" altLang="ru-RU" dirty="0" smtClean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ru-RU" alt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3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20673" y="379563"/>
            <a:ext cx="8229600" cy="70485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4400" b="1" u="sng" dirty="0" err="1" smtClean="0">
                <a:solidFill>
                  <a:srgbClr val="002060"/>
                </a:solidFill>
                <a:latin typeface="+mn-lt"/>
              </a:rPr>
              <a:t>Пламена</a:t>
            </a:r>
            <a: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</a:br>
            <a:endParaRPr lang="ru-RU" altLang="ru-RU" sz="44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4733" y="1640953"/>
            <a:ext cx="12215033" cy="21605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dirty="0" smtClean="0"/>
              <a:t>Пламя – </a:t>
            </a:r>
            <a:r>
              <a:rPr lang="ru-RU" altLang="ru-RU" dirty="0" smtClean="0">
                <a:cs typeface="Times New Roman" panose="02020603050405020304" pitchFamily="18" charset="0"/>
              </a:rPr>
              <a:t>поток продуктов горения (быстрой и экзотермической реакции окисления) топлива</a:t>
            </a:r>
          </a:p>
          <a:p>
            <a:pPr>
              <a:lnSpc>
                <a:spcPct val="80000"/>
              </a:lnSpc>
            </a:pPr>
            <a:endParaRPr lang="ru-RU" altLang="ru-RU" dirty="0" smtClean="0"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b="1" u="sng" dirty="0" smtClean="0"/>
              <a:t>В практике анализа используют газообразное топливо.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b="1" u="sng" dirty="0" smtClean="0"/>
              <a:t>Основной вид пламени –  ламинарное пламя с предварительным смешением газов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b="1" i="1" u="sng" dirty="0"/>
          </a:p>
          <a:p>
            <a:pPr>
              <a:lnSpc>
                <a:spcPct val="80000"/>
              </a:lnSpc>
              <a:spcAft>
                <a:spcPct val="10000"/>
              </a:spcAft>
            </a:pPr>
            <a:r>
              <a:rPr lang="ru-RU" altLang="ru-RU" dirty="0" smtClean="0"/>
              <a:t>Состав горючей смеси – углеводород</a:t>
            </a:r>
            <a:r>
              <a:rPr lang="en-US" altLang="ru-RU" dirty="0" smtClean="0"/>
              <a:t> (</a:t>
            </a:r>
            <a:r>
              <a:rPr lang="ru-RU" altLang="ru-RU" dirty="0" smtClean="0"/>
              <a:t>пропан, ацетилен), окислитель (кислород, в том числе воздуха, закись азота </a:t>
            </a:r>
            <a:r>
              <a:rPr lang="en-US" altLang="ru-RU" dirty="0" smtClean="0"/>
              <a:t>N</a:t>
            </a:r>
            <a:r>
              <a:rPr lang="en-US" altLang="ru-RU" baseline="-25000" dirty="0" smtClean="0"/>
              <a:t>2</a:t>
            </a:r>
            <a:r>
              <a:rPr lang="en-US" altLang="ru-RU" dirty="0" smtClean="0"/>
              <a:t>O</a:t>
            </a:r>
            <a:r>
              <a:rPr lang="ru-RU" altLang="ru-RU" dirty="0" smtClean="0"/>
              <a:t>)</a:t>
            </a:r>
          </a:p>
          <a:p>
            <a:pPr>
              <a:lnSpc>
                <a:spcPct val="80000"/>
              </a:lnSpc>
              <a:spcAft>
                <a:spcPct val="10000"/>
              </a:spcAft>
              <a:buFont typeface="Wingdings" panose="05000000000000000000" pitchFamily="2" charset="2"/>
              <a:buNone/>
            </a:pPr>
            <a:r>
              <a:rPr lang="ru-RU" altLang="ru-RU" dirty="0" smtClean="0"/>
              <a:t> Продукты горения – Н</a:t>
            </a:r>
            <a:r>
              <a:rPr lang="ru-RU" altLang="ru-RU" baseline="-25000" dirty="0" smtClean="0"/>
              <a:t>2</a:t>
            </a:r>
            <a:r>
              <a:rPr lang="en-US" altLang="ru-RU" dirty="0" smtClean="0"/>
              <a:t>O, CO</a:t>
            </a:r>
            <a:r>
              <a:rPr lang="en-US" altLang="ru-RU" baseline="-25000" dirty="0" smtClean="0"/>
              <a:t>2</a:t>
            </a:r>
            <a:r>
              <a:rPr lang="en-US" altLang="ru-RU" dirty="0" smtClean="0"/>
              <a:t>, N</a:t>
            </a:r>
            <a:r>
              <a:rPr lang="en-US" altLang="ru-RU" baseline="-25000" dirty="0" smtClean="0"/>
              <a:t>2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8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60635" y="121047"/>
            <a:ext cx="8229600" cy="70485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u="sng" dirty="0" smtClean="0">
                <a:solidFill>
                  <a:srgbClr val="002060"/>
                </a:solidFill>
                <a:latin typeface="+mn-lt"/>
              </a:rPr>
              <a:t>Температура пламени</a:t>
            </a:r>
            <a:br>
              <a:rPr lang="ru-RU" altLang="ru-RU" u="sng" dirty="0" smtClean="0">
                <a:solidFill>
                  <a:srgbClr val="002060"/>
                </a:solidFill>
                <a:latin typeface="+mn-lt"/>
              </a:rPr>
            </a:br>
            <a:endParaRPr lang="ru-RU" altLang="ru-RU" u="sng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271673" y="1206896"/>
            <a:ext cx="3522663" cy="3481388"/>
            <a:chOff x="2200" y="1616"/>
            <a:chExt cx="2219" cy="2193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2200" y="1616"/>
              <a:ext cx="2219" cy="2193"/>
              <a:chOff x="3288" y="1616"/>
              <a:chExt cx="2219" cy="2193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3606" y="1616"/>
                <a:ext cx="1859" cy="1905"/>
                <a:chOff x="3606" y="1616"/>
                <a:chExt cx="1859" cy="1905"/>
              </a:xfrm>
            </p:grpSpPr>
            <p:sp>
              <p:nvSpPr>
                <p:cNvPr id="13" name="Line 7"/>
                <p:cNvSpPr>
                  <a:spLocks noChangeShapeType="1"/>
                </p:cNvSpPr>
                <p:nvPr/>
              </p:nvSpPr>
              <p:spPr bwMode="auto">
                <a:xfrm>
                  <a:off x="3606" y="3521"/>
                  <a:ext cx="18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3606" y="1616"/>
                  <a:ext cx="0" cy="190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5284" y="3521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altLang="ru-RU" sz="2400" i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Т</a:t>
                </a: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3288" y="1661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altLang="ru-RU" sz="2400" i="1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Н</a:t>
                </a:r>
              </a:p>
            </p:txBody>
          </p:sp>
        </p:grpSp>
        <p:sp>
          <p:nvSpPr>
            <p:cNvPr id="7" name="Line 11"/>
            <p:cNvSpPr>
              <a:spLocks noChangeShapeType="1"/>
            </p:cNvSpPr>
            <p:nvPr/>
          </p:nvSpPr>
          <p:spPr bwMode="auto">
            <a:xfrm flipV="1">
              <a:off x="2653" y="3113"/>
              <a:ext cx="18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V="1">
              <a:off x="2835" y="2976"/>
              <a:ext cx="1224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3515" y="1661"/>
              <a:ext cx="544" cy="1315"/>
            </a:xfrm>
            <a:custGeom>
              <a:avLst/>
              <a:gdLst>
                <a:gd name="T0" fmla="*/ 544 w 544"/>
                <a:gd name="T1" fmla="*/ 1315 h 1315"/>
                <a:gd name="T2" fmla="*/ 363 w 544"/>
                <a:gd name="T3" fmla="*/ 363 h 1315"/>
                <a:gd name="T4" fmla="*/ 0 w 544"/>
                <a:gd name="T5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4" h="1315">
                  <a:moveTo>
                    <a:pt x="544" y="1315"/>
                  </a:moveTo>
                  <a:cubicBezTo>
                    <a:pt x="499" y="948"/>
                    <a:pt x="454" y="582"/>
                    <a:pt x="363" y="363"/>
                  </a:cubicBezTo>
                  <a:cubicBezTo>
                    <a:pt x="272" y="144"/>
                    <a:pt x="60" y="6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909218" y="1193006"/>
            <a:ext cx="990600" cy="2984500"/>
            <a:chOff x="1680" y="1624"/>
            <a:chExt cx="624" cy="1880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680" y="1624"/>
              <a:ext cx="624" cy="1880"/>
            </a:xfrm>
            <a:custGeom>
              <a:avLst/>
              <a:gdLst>
                <a:gd name="T0" fmla="*/ 0 w 624"/>
                <a:gd name="T1" fmla="*/ 1832 h 1880"/>
                <a:gd name="T2" fmla="*/ 240 w 624"/>
                <a:gd name="T3" fmla="*/ 8 h 1880"/>
                <a:gd name="T4" fmla="*/ 624 w 624"/>
                <a:gd name="T5" fmla="*/ 1880 h 1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4" h="1880">
                  <a:moveTo>
                    <a:pt x="0" y="1832"/>
                  </a:moveTo>
                  <a:cubicBezTo>
                    <a:pt x="68" y="916"/>
                    <a:pt x="136" y="0"/>
                    <a:pt x="240" y="8"/>
                  </a:cubicBezTo>
                  <a:cubicBezTo>
                    <a:pt x="344" y="16"/>
                    <a:pt x="560" y="1568"/>
                    <a:pt x="624" y="1880"/>
                  </a:cubicBezTo>
                </a:path>
              </a:pathLst>
            </a:custGeom>
            <a:solidFill>
              <a:srgbClr val="FF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701" y="1776"/>
              <a:ext cx="555" cy="1728"/>
            </a:xfrm>
            <a:custGeom>
              <a:avLst/>
              <a:gdLst>
                <a:gd name="T0" fmla="*/ 0 w 590"/>
                <a:gd name="T1" fmla="*/ 1769 h 1769"/>
                <a:gd name="T2" fmla="*/ 227 w 590"/>
                <a:gd name="T3" fmla="*/ 0 h 1769"/>
                <a:gd name="T4" fmla="*/ 590 w 590"/>
                <a:gd name="T5" fmla="*/ 1769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0" h="1769">
                  <a:moveTo>
                    <a:pt x="0" y="1769"/>
                  </a:moveTo>
                  <a:cubicBezTo>
                    <a:pt x="64" y="884"/>
                    <a:pt x="129" y="0"/>
                    <a:pt x="227" y="0"/>
                  </a:cubicBezTo>
                  <a:cubicBezTo>
                    <a:pt x="325" y="0"/>
                    <a:pt x="457" y="884"/>
                    <a:pt x="590" y="1769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701" y="3005"/>
              <a:ext cx="590" cy="499"/>
            </a:xfrm>
            <a:custGeom>
              <a:avLst/>
              <a:gdLst>
                <a:gd name="T0" fmla="*/ 0 w 862"/>
                <a:gd name="T1" fmla="*/ 499 h 499"/>
                <a:gd name="T2" fmla="*/ 408 w 862"/>
                <a:gd name="T3" fmla="*/ 0 h 499"/>
                <a:gd name="T4" fmla="*/ 862 w 862"/>
                <a:gd name="T5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2" h="499">
                  <a:moveTo>
                    <a:pt x="0" y="499"/>
                  </a:moveTo>
                  <a:cubicBezTo>
                    <a:pt x="132" y="249"/>
                    <a:pt x="264" y="0"/>
                    <a:pt x="408" y="0"/>
                  </a:cubicBezTo>
                  <a:cubicBezTo>
                    <a:pt x="552" y="0"/>
                    <a:pt x="786" y="416"/>
                    <a:pt x="862" y="499"/>
                  </a:cubicBezTo>
                </a:path>
              </a:pathLst>
            </a:custGeom>
            <a:solidFill>
              <a:schemeClr val="tx1"/>
            </a:solidFill>
            <a:ln w="412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929318" y="4163219"/>
            <a:ext cx="4103687" cy="1511300"/>
            <a:chOff x="1701" y="3368"/>
            <a:chExt cx="2585" cy="952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1701" y="3368"/>
              <a:ext cx="590" cy="952"/>
            </a:xfrm>
            <a:prstGeom prst="can">
              <a:avLst>
                <a:gd name="adj" fmla="val 4033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2426" y="3884"/>
              <a:ext cx="18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Горелка Бунзена</a:t>
              </a: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 flipV="1">
              <a:off x="2290" y="3884"/>
              <a:ext cx="363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342065" y="1183084"/>
            <a:ext cx="3071813" cy="3505200"/>
            <a:chOff x="144" y="1680"/>
            <a:chExt cx="1935" cy="2208"/>
          </a:xfrm>
        </p:grpSpPr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336" y="3600"/>
              <a:ext cx="9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i="1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нагрева</a:t>
              </a:r>
              <a:endParaRPr lang="ru-RU" altLang="ru-RU" i="1" u="sng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336" y="3168"/>
              <a:ext cx="9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горения</a:t>
              </a:r>
              <a:endParaRPr lang="ru-RU" altLang="ru-RU" i="1" u="sng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144" y="2208"/>
              <a:ext cx="1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остывания</a:t>
              </a:r>
              <a:endParaRPr lang="ru-RU" altLang="ru-RU" i="1" u="sng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1392" y="2400"/>
              <a:ext cx="576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1296" y="3264"/>
              <a:ext cx="480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1200" y="3312"/>
              <a:ext cx="879" cy="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336" y="1680"/>
              <a:ext cx="101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Зоны догорания</a:t>
              </a: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1296" y="2064"/>
              <a:ext cx="6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494465" y="2622155"/>
            <a:ext cx="3048000" cy="457200"/>
            <a:chOff x="192" y="2688"/>
            <a:chExt cx="1920" cy="288"/>
          </a:xfrm>
        </p:grpSpPr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1824" y="2688"/>
              <a:ext cx="288" cy="288"/>
            </a:xfrm>
            <a:prstGeom prst="ellipse">
              <a:avLst/>
            </a:prstGeom>
            <a:solidFill>
              <a:srgbClr val="FE161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92" y="2688"/>
              <a:ext cx="14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i="1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наблюдения</a:t>
              </a:r>
              <a:endParaRPr lang="ru-RU" altLang="ru-RU" i="1" u="sng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1440" y="2832"/>
              <a:ext cx="5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61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486256" y="5162806"/>
            <a:ext cx="61149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n-lt"/>
              </a:rPr>
              <a:t>Температура и скорость горения газов 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939568"/>
              </p:ext>
            </p:extLst>
          </p:nvPr>
        </p:nvGraphicFramePr>
        <p:xfrm>
          <a:off x="6276976" y="694532"/>
          <a:ext cx="50292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CorelDRAW" r:id="rId3" imgW="4499762" imgH="2488692" progId="CorelDRAW.Graphic.11">
                  <p:embed/>
                </p:oleObj>
              </mc:Choice>
              <mc:Fallback>
                <p:oleObj name="CorelDRAW" r:id="rId3" imgW="4499762" imgH="248869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6976" y="694532"/>
                        <a:ext cx="50292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276976" y="3627165"/>
            <a:ext cx="48663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1 - Зона предварительного прогрева газов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2 - Зона горения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3 - Зона диффузного распространения пламени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4 - Зона догорания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27187" y="5627296"/>
            <a:ext cx="104411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n-lt"/>
              </a:rPr>
              <a:t>Пропан </a:t>
            </a:r>
            <a:r>
              <a:rPr lang="ru-RU" altLang="ru-RU" sz="1800" b="1" dirty="0">
                <a:latin typeface="+mn-lt"/>
              </a:rPr>
              <a:t>+</a:t>
            </a:r>
            <a:r>
              <a:rPr lang="en-US" altLang="ru-RU" sz="1800" b="1" dirty="0">
                <a:latin typeface="+mn-lt"/>
              </a:rPr>
              <a:t> </a:t>
            </a:r>
            <a:r>
              <a:rPr lang="ru-RU" altLang="ru-RU" sz="1800" b="1" dirty="0">
                <a:latin typeface="+mn-lt"/>
              </a:rPr>
              <a:t>воздух (</a:t>
            </a:r>
            <a:r>
              <a:rPr lang="ru-RU" altLang="ru-RU" sz="1800" b="1" dirty="0" smtClean="0">
                <a:latin typeface="+mn-lt"/>
              </a:rPr>
              <a:t>1</a:t>
            </a:r>
            <a:r>
              <a:rPr lang="en-US" altLang="ru-RU" sz="1800" b="1" dirty="0" smtClean="0">
                <a:latin typeface="+mn-lt"/>
              </a:rPr>
              <a:t>9</a:t>
            </a:r>
            <a:r>
              <a:rPr lang="en-US" altLang="ru-RU" sz="1800" b="1" dirty="0">
                <a:latin typeface="+mn-lt"/>
              </a:rPr>
              <a:t>2</a:t>
            </a:r>
            <a:r>
              <a:rPr lang="ru-RU" altLang="ru-RU" sz="1800" b="1" dirty="0" smtClean="0">
                <a:latin typeface="+mn-lt"/>
              </a:rPr>
              <a:t>0 </a:t>
            </a:r>
            <a:r>
              <a:rPr lang="ru-RU" altLang="ru-RU" sz="1800" b="1" baseline="30000" dirty="0" smtClean="0">
                <a:latin typeface="+mn-lt"/>
              </a:rPr>
              <a:t>0</a:t>
            </a:r>
            <a:r>
              <a:rPr lang="en-US" altLang="ru-RU" sz="1800" b="1" dirty="0">
                <a:latin typeface="+mn-lt"/>
              </a:rPr>
              <a:t>C</a:t>
            </a:r>
            <a:r>
              <a:rPr lang="ru-RU" altLang="ru-RU" sz="1800" b="1" dirty="0" smtClean="0">
                <a:latin typeface="+mn-lt"/>
              </a:rPr>
              <a:t>)</a:t>
            </a:r>
            <a:r>
              <a:rPr lang="en-US" altLang="ru-RU" sz="1800" b="1" dirty="0" smtClean="0">
                <a:latin typeface="+mn-lt"/>
              </a:rPr>
              <a:t> </a:t>
            </a:r>
            <a:r>
              <a:rPr lang="en-US" altLang="ru-RU" sz="1800" dirty="0" smtClean="0">
                <a:latin typeface="+mn-lt"/>
              </a:rPr>
              <a:t>&lt; </a:t>
            </a:r>
            <a:r>
              <a:rPr lang="en-US" altLang="ru-RU" sz="1800" b="1" dirty="0">
                <a:latin typeface="+mn-lt"/>
              </a:rPr>
              <a:t>C</a:t>
            </a:r>
            <a:r>
              <a:rPr lang="en-US" altLang="ru-RU" sz="1800" b="1" baseline="-25000" dirty="0">
                <a:latin typeface="+mn-lt"/>
              </a:rPr>
              <a:t>2</a:t>
            </a:r>
            <a:r>
              <a:rPr lang="en-US" altLang="ru-RU" sz="1800" b="1" dirty="0">
                <a:latin typeface="+mn-lt"/>
              </a:rPr>
              <a:t>H</a:t>
            </a:r>
            <a:r>
              <a:rPr lang="en-US" altLang="ru-RU" sz="1800" b="1" baseline="-25000" dirty="0">
                <a:latin typeface="+mn-lt"/>
              </a:rPr>
              <a:t>2</a:t>
            </a:r>
            <a:r>
              <a:rPr lang="en-US" altLang="ru-RU" sz="1800" b="1" dirty="0">
                <a:latin typeface="+mn-lt"/>
              </a:rPr>
              <a:t> + </a:t>
            </a:r>
            <a:r>
              <a:rPr lang="ru-RU" altLang="ru-RU" sz="1800" b="1" dirty="0">
                <a:latin typeface="+mn-lt"/>
              </a:rPr>
              <a:t>воздух (</a:t>
            </a:r>
            <a:r>
              <a:rPr lang="ru-RU" altLang="ru-RU" sz="1800" b="1" dirty="0" smtClean="0">
                <a:latin typeface="+mn-lt"/>
              </a:rPr>
              <a:t>2</a:t>
            </a:r>
            <a:r>
              <a:rPr lang="en-US" altLang="ru-RU" sz="1800" b="1" dirty="0" smtClean="0">
                <a:latin typeface="+mn-lt"/>
              </a:rPr>
              <a:t>3</a:t>
            </a:r>
            <a:r>
              <a:rPr lang="ru-RU" altLang="ru-RU" sz="1800" b="1" dirty="0" smtClean="0">
                <a:latin typeface="+mn-lt"/>
              </a:rPr>
              <a:t>00 </a:t>
            </a:r>
            <a:r>
              <a:rPr lang="ru-RU" altLang="ru-RU" sz="1800" b="1" baseline="30000" dirty="0" smtClean="0">
                <a:latin typeface="+mn-lt"/>
              </a:rPr>
              <a:t>0</a:t>
            </a:r>
            <a:r>
              <a:rPr lang="en-US" altLang="ru-RU" sz="1800" b="1" dirty="0">
                <a:latin typeface="+mn-lt"/>
              </a:rPr>
              <a:t>C</a:t>
            </a:r>
            <a:r>
              <a:rPr lang="ru-RU" altLang="ru-RU" sz="1800" b="1" dirty="0" smtClean="0">
                <a:latin typeface="+mn-lt"/>
              </a:rPr>
              <a:t>) </a:t>
            </a:r>
            <a:r>
              <a:rPr lang="en-US" altLang="ru-RU" sz="1800" dirty="0">
                <a:latin typeface="+mn-lt"/>
              </a:rPr>
              <a:t>&lt;</a:t>
            </a:r>
            <a:r>
              <a:rPr lang="ru-RU" altLang="ru-RU" sz="1800" dirty="0">
                <a:latin typeface="+mn-lt"/>
              </a:rPr>
              <a:t> </a:t>
            </a:r>
            <a:r>
              <a:rPr lang="ru-RU" altLang="ru-RU" sz="1800" b="1" dirty="0">
                <a:latin typeface="+mn-lt"/>
              </a:rPr>
              <a:t>С</a:t>
            </a:r>
            <a:r>
              <a:rPr lang="ru-RU" altLang="ru-RU" sz="1800" b="1" baseline="-25000" dirty="0">
                <a:latin typeface="+mn-lt"/>
              </a:rPr>
              <a:t>2</a:t>
            </a:r>
            <a:r>
              <a:rPr lang="ru-RU" altLang="ru-RU" sz="1800" b="1" dirty="0">
                <a:latin typeface="+mn-lt"/>
              </a:rPr>
              <a:t>Н</a:t>
            </a:r>
            <a:r>
              <a:rPr lang="ru-RU" altLang="ru-RU" sz="1800" b="1" baseline="-25000" dirty="0">
                <a:latin typeface="+mn-lt"/>
              </a:rPr>
              <a:t>2</a:t>
            </a:r>
            <a:r>
              <a:rPr lang="ru-RU" altLang="ru-RU" sz="1800" b="1" dirty="0">
                <a:latin typeface="+mn-lt"/>
              </a:rPr>
              <a:t>+</a:t>
            </a:r>
            <a:r>
              <a:rPr lang="en-US" altLang="ru-RU" sz="1800" b="1" dirty="0">
                <a:latin typeface="+mn-lt"/>
              </a:rPr>
              <a:t>N</a:t>
            </a:r>
            <a:r>
              <a:rPr lang="en-US" altLang="ru-RU" sz="1800" b="1" baseline="-25000" dirty="0">
                <a:latin typeface="+mn-lt"/>
              </a:rPr>
              <a:t>2</a:t>
            </a:r>
            <a:r>
              <a:rPr lang="en-US" altLang="ru-RU" sz="1800" b="1" dirty="0">
                <a:latin typeface="+mn-lt"/>
              </a:rPr>
              <a:t>O </a:t>
            </a:r>
            <a:r>
              <a:rPr lang="ru-RU" altLang="ru-RU" sz="1800" b="1" dirty="0" smtClean="0">
                <a:latin typeface="+mn-lt"/>
              </a:rPr>
              <a:t>(</a:t>
            </a:r>
            <a:r>
              <a:rPr lang="en-US" altLang="ru-RU" sz="1800" b="1" dirty="0" smtClean="0">
                <a:latin typeface="+mn-lt"/>
              </a:rPr>
              <a:t>295</a:t>
            </a:r>
            <a:r>
              <a:rPr lang="ru-RU" altLang="ru-RU" sz="1800" b="1" dirty="0" smtClean="0">
                <a:latin typeface="+mn-lt"/>
              </a:rPr>
              <a:t>0 </a:t>
            </a:r>
            <a:r>
              <a:rPr lang="ru-RU" altLang="ru-RU" sz="1800" b="1" baseline="30000" dirty="0" smtClean="0">
                <a:latin typeface="+mn-lt"/>
              </a:rPr>
              <a:t>0</a:t>
            </a:r>
            <a:r>
              <a:rPr lang="en-US" altLang="ru-RU" sz="1800" b="1" dirty="0">
                <a:latin typeface="+mn-lt"/>
              </a:rPr>
              <a:t>C</a:t>
            </a:r>
            <a:r>
              <a:rPr lang="ru-RU" altLang="ru-RU" sz="1800" b="1" dirty="0" smtClean="0">
                <a:latin typeface="+mn-lt"/>
              </a:rPr>
              <a:t>)</a:t>
            </a:r>
            <a:endParaRPr lang="ru-RU" altLang="ru-RU" sz="1800" b="1" dirty="0">
              <a:latin typeface="+mn-lt"/>
            </a:endParaRPr>
          </a:p>
        </p:txBody>
      </p:sp>
      <p:pic>
        <p:nvPicPr>
          <p:cNvPr id="15366" name="Picture 6" descr="щел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66" y="404813"/>
            <a:ext cx="3767797" cy="388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80430" y="6320180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AF41BE-70C7-4C51-9833-692F1B5733F3}" type="slidenum">
              <a:rPr lang="ru-RU" altLang="ru-RU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8747" y="4363426"/>
            <a:ext cx="122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Горелки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578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0637" y="1469495"/>
            <a:ext cx="1054211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низкая стоимость проведения анализа</a:t>
            </a:r>
          </a:p>
          <a:p>
            <a:pPr marL="8001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простые операции</a:t>
            </a:r>
          </a:p>
          <a:p>
            <a:pPr marL="8001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быстрая и простая оптимизация условий измерения</a:t>
            </a:r>
          </a:p>
          <a:p>
            <a:pPr marL="8001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автоматизации</a:t>
            </a:r>
          </a:p>
          <a:p>
            <a:pPr marL="8001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высокотемпературны</a:t>
            </a: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</a:t>
            </a: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и высокостабильный атомизатор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высокая производительность измерений аналитического сигнала (обычно 3-5 с на проведение 1 измерения, 30-40 с на получение аналитического результата).</a:t>
            </a:r>
          </a:p>
          <a:p>
            <a:pPr marL="800100" indent="-3429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ногоэлементное определение при последовательном измерении элементов 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20673" y="448574"/>
            <a:ext cx="8229600" cy="70485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  <a:t>Преимущества </a:t>
            </a:r>
            <a:r>
              <a:rPr lang="ru-RU" altLang="ru-RU" sz="4400" b="1" u="sng" dirty="0" err="1" smtClean="0">
                <a:solidFill>
                  <a:srgbClr val="002060"/>
                </a:solidFill>
                <a:latin typeface="+mn-lt"/>
              </a:rPr>
              <a:t>пламен</a:t>
            </a:r>
            <a: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</a:br>
            <a:endParaRPr lang="ru-RU" altLang="ru-RU" sz="44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9126" y="1736914"/>
            <a:ext cx="10662202" cy="3465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ределы обнаружения 0,1 мкг/г при анализе жидких проб</a:t>
            </a:r>
          </a:p>
          <a:p>
            <a:pPr marL="8001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ольшой расход раствора </a:t>
            </a:r>
          </a:p>
          <a:p>
            <a:pPr marL="8001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азнообразие термохимических реакций</a:t>
            </a:r>
          </a:p>
          <a:p>
            <a:pPr marL="8001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4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пламена</a:t>
            </a: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малоэффективны для тугоплавких соединений </a:t>
            </a:r>
            <a:r>
              <a:rPr lang="ru-RU" sz="2400" dirty="0" err="1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аналита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азы пламени дают собственные молекулярные полосы поглощения и эмиссии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indent="-3429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ограничена возможность определения элементов в порошковых и компактных твердых пробах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20673" y="448574"/>
            <a:ext cx="8229600" cy="70485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  <a:t>Недостатки </a:t>
            </a:r>
            <a:r>
              <a:rPr lang="ru-RU" altLang="ru-RU" sz="4400" b="1" u="sng" dirty="0" err="1" smtClean="0">
                <a:solidFill>
                  <a:srgbClr val="002060"/>
                </a:solidFill>
                <a:latin typeface="+mn-lt"/>
              </a:rPr>
              <a:t>пламен</a:t>
            </a:r>
            <a: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altLang="ru-RU" sz="4400" b="1" u="sng" dirty="0" smtClean="0">
                <a:solidFill>
                  <a:srgbClr val="002060"/>
                </a:solidFill>
                <a:latin typeface="+mn-lt"/>
              </a:rPr>
            </a:br>
            <a:endParaRPr lang="ru-RU" altLang="ru-RU" sz="4400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072" y="266011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Анализ вещества 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450" y="1845734"/>
            <a:ext cx="3864632" cy="3123081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Качественный</a:t>
            </a:r>
          </a:p>
          <a:p>
            <a:pPr marL="0" indent="0">
              <a:buNone/>
            </a:pPr>
            <a:r>
              <a:rPr lang="ru-RU" sz="3600" dirty="0" smtClean="0"/>
              <a:t>определение </a:t>
            </a:r>
            <a:r>
              <a:rPr lang="ru-RU" sz="3600" dirty="0"/>
              <a:t>элементного или изотопного состава вещества</a:t>
            </a:r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2</a:t>
            </a:fld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616460" y="1813783"/>
            <a:ext cx="5313871" cy="3220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/>
              <a:t>Количественный</a:t>
            </a:r>
          </a:p>
          <a:p>
            <a:pPr marL="0" indent="0">
              <a:buNone/>
            </a:pPr>
            <a:r>
              <a:rPr lang="ru-RU" sz="3600" dirty="0"/>
              <a:t>установление количественного соотношения составных частей </a:t>
            </a:r>
            <a:r>
              <a:rPr lang="ru-RU" sz="3600" dirty="0" smtClean="0"/>
              <a:t>вещества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902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67133" y="562487"/>
            <a:ext cx="8047038" cy="606425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2060"/>
                </a:solidFill>
                <a:latin typeface="+mn-lt"/>
              </a:rPr>
              <a:t>Электротермический</a:t>
            </a:r>
            <a:r>
              <a:rPr lang="ru-RU" altLang="ru-RU" sz="32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latin typeface="+mn-lt"/>
              </a:rPr>
              <a:t>атомизатор</a:t>
            </a:r>
            <a:endParaRPr lang="ru-RU" altLang="ru-RU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C1D17-E0D7-4080-BE8F-0C97D2063ED9}" type="slidenum">
              <a:rPr lang="ru-RU" altLang="ru-RU"/>
              <a:pPr/>
              <a:t>20</a:t>
            </a:fld>
            <a:endParaRPr lang="ru-RU" altLang="ru-RU"/>
          </a:p>
        </p:txBody>
      </p:sp>
      <p:pic>
        <p:nvPicPr>
          <p:cNvPr id="15083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64" y="1777041"/>
            <a:ext cx="6645597" cy="37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32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96967" y="766442"/>
            <a:ext cx="8229600" cy="879475"/>
          </a:xfrm>
        </p:spPr>
        <p:txBody>
          <a:bodyPr>
            <a:normAutofit/>
          </a:bodyPr>
          <a:lstStyle/>
          <a:p>
            <a:r>
              <a:rPr lang="ru-RU" altLang="ru-RU" sz="4000" b="1" dirty="0">
                <a:solidFill>
                  <a:srgbClr val="002060"/>
                </a:solidFill>
                <a:latin typeface="+mn-lt"/>
              </a:rPr>
              <a:t>Процессы на стадии </a:t>
            </a:r>
            <a:r>
              <a:rPr lang="ru-RU" altLang="ru-RU" sz="4000" b="1" dirty="0" err="1">
                <a:solidFill>
                  <a:srgbClr val="002060"/>
                </a:solidFill>
                <a:latin typeface="+mn-lt"/>
              </a:rPr>
              <a:t>атомизации</a:t>
            </a:r>
            <a:endParaRPr lang="ru-RU" altLang="ru-RU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43523" name="Rectangle 3"/>
          <p:cNvSpPr>
            <a:spLocks noGrp="1" noChangeArrowheads="1"/>
          </p:cNvSpPr>
          <p:nvPr>
            <p:ph idx="1"/>
          </p:nvPr>
        </p:nvSpPr>
        <p:spPr>
          <a:xfrm>
            <a:off x="405441" y="1966823"/>
            <a:ext cx="11248845" cy="356561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ru-RU" altLang="ru-RU" sz="2200" dirty="0">
                <a:solidFill>
                  <a:schemeClr val="tx1"/>
                </a:solidFill>
              </a:rPr>
              <a:t>Испарение соединений </a:t>
            </a:r>
            <a:r>
              <a:rPr lang="ru-RU" altLang="ru-RU" sz="2200" dirty="0" err="1">
                <a:solidFill>
                  <a:schemeClr val="tx1"/>
                </a:solidFill>
              </a:rPr>
              <a:t>аналита</a:t>
            </a:r>
            <a:r>
              <a:rPr lang="ru-RU" altLang="ru-RU" sz="2200" dirty="0">
                <a:solidFill>
                  <a:schemeClr val="tx1"/>
                </a:solidFill>
              </a:rPr>
              <a:t>, образованных на стенке печи в ходе </a:t>
            </a:r>
            <a:r>
              <a:rPr lang="ru-RU" altLang="ru-RU" sz="2200" dirty="0" smtClean="0">
                <a:solidFill>
                  <a:schemeClr val="tx1"/>
                </a:solidFill>
              </a:rPr>
              <a:t>пиролиза (оксидов</a:t>
            </a:r>
            <a:r>
              <a:rPr lang="ru-RU" altLang="ru-RU" sz="2200" dirty="0">
                <a:solidFill>
                  <a:schemeClr val="tx1"/>
                </a:solidFill>
              </a:rPr>
              <a:t>, простых веществ - металлов, карбидов и др</a:t>
            </a:r>
            <a:r>
              <a:rPr lang="ru-RU" altLang="ru-RU" sz="2200" dirty="0" smtClean="0">
                <a:solidFill>
                  <a:schemeClr val="tx1"/>
                </a:solidFill>
              </a:rPr>
              <a:t>.)</a:t>
            </a:r>
            <a:endParaRPr lang="ru-RU" altLang="ru-RU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200" dirty="0" err="1">
                <a:solidFill>
                  <a:schemeClr val="tx1"/>
                </a:solidFill>
              </a:rPr>
              <a:t>Атомизация</a:t>
            </a:r>
            <a:r>
              <a:rPr lang="ru-RU" altLang="ru-RU" sz="2200" dirty="0">
                <a:solidFill>
                  <a:schemeClr val="tx1"/>
                </a:solidFill>
              </a:rPr>
              <a:t> паров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ru-RU" altLang="ru-RU" sz="2200" u="sng" dirty="0">
                <a:solidFill>
                  <a:schemeClr val="tx1"/>
                </a:solidFill>
              </a:rPr>
              <a:t>диссоциация </a:t>
            </a:r>
            <a:r>
              <a:rPr lang="ru-RU" altLang="ru-RU" sz="2200" u="sng" dirty="0" smtClean="0">
                <a:solidFill>
                  <a:schemeClr val="tx1"/>
                </a:solidFill>
              </a:rPr>
              <a:t>соединений: </a:t>
            </a:r>
            <a:r>
              <a:rPr lang="ru-RU" altLang="ru-RU" sz="2200" dirty="0" smtClean="0">
                <a:solidFill>
                  <a:schemeClr val="tx1"/>
                </a:solidFill>
              </a:rPr>
              <a:t>    АО</a:t>
            </a:r>
            <a:r>
              <a:rPr lang="ru-RU" altLang="ru-RU" sz="2200" dirty="0">
                <a:solidFill>
                  <a:schemeClr val="tx1"/>
                </a:solidFill>
                <a:cs typeface="Arial" panose="020B0604020202020204" pitchFamily="34" charset="0"/>
              </a:rPr>
              <a:t>→</a:t>
            </a:r>
            <a:r>
              <a:rPr lang="en-US" altLang="ru-RU" sz="2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ru-RU" sz="2200" dirty="0">
                <a:solidFill>
                  <a:schemeClr val="tx1"/>
                </a:solidFill>
                <a:cs typeface="Arial" panose="020B0604020202020204" pitchFamily="34" charset="0"/>
              </a:rPr>
              <a:t>А</a:t>
            </a:r>
            <a:r>
              <a:rPr lang="en-US" altLang="ru-RU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+O</a:t>
            </a:r>
            <a:r>
              <a:rPr lang="ru-RU" altLang="ru-RU" sz="2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ru-RU" altLang="ru-RU" sz="2200" dirty="0" smtClean="0">
                <a:solidFill>
                  <a:schemeClr val="tx1"/>
                </a:solidFill>
                <a:cs typeface="Arial" panose="020B0604020202020204" pitchFamily="34" charset="0"/>
              </a:rPr>
              <a:t>  или </a:t>
            </a:r>
            <a:r>
              <a:rPr lang="ru-RU" altLang="ru-RU" sz="2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АС</a:t>
            </a:r>
            <a:r>
              <a:rPr lang="en-US" altLang="ru-RU" sz="22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ru-RU" sz="2200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ru-RU" altLang="ru-RU" sz="2200" dirty="0">
                <a:solidFill>
                  <a:schemeClr val="tx1"/>
                </a:solidFill>
                <a:cs typeface="Times New Roman" panose="02020603050405020304" pitchFamily="18" charset="0"/>
              </a:rPr>
              <a:t>А</a:t>
            </a:r>
            <a:r>
              <a:rPr lang="en-US" altLang="ru-RU" sz="2200" dirty="0">
                <a:solidFill>
                  <a:schemeClr val="tx1"/>
                </a:solidFill>
                <a:cs typeface="Times New Roman" panose="02020603050405020304" pitchFamily="18" charset="0"/>
              </a:rPr>
              <a:t>+</a:t>
            </a:r>
            <a:r>
              <a:rPr lang="en-US" altLang="ru-RU" sz="22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nC</a:t>
            </a:r>
            <a:endParaRPr lang="en-US" altLang="ru-RU" sz="2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ru-RU" altLang="ru-RU" sz="2200" u="sng" dirty="0">
                <a:solidFill>
                  <a:schemeClr val="tx1"/>
                </a:solidFill>
              </a:rPr>
              <a:t>термохимическое разложение (восстановление) соединений взаимодействием с газообразными С, </a:t>
            </a:r>
            <a:r>
              <a:rPr lang="ru-RU" altLang="ru-RU" sz="2200" u="sng" dirty="0" smtClean="0">
                <a:solidFill>
                  <a:schemeClr val="tx1"/>
                </a:solidFill>
              </a:rPr>
              <a:t>СО: </a:t>
            </a:r>
            <a:r>
              <a:rPr lang="ru-RU" altLang="ru-RU" sz="2200" dirty="0" smtClean="0">
                <a:solidFill>
                  <a:schemeClr val="tx1"/>
                </a:solidFill>
              </a:rPr>
              <a:t>            АО+С</a:t>
            </a:r>
            <a:r>
              <a:rPr lang="ru-RU" altLang="ru-RU" sz="2200" dirty="0">
                <a:solidFill>
                  <a:schemeClr val="tx1"/>
                </a:solidFill>
                <a:cs typeface="Times New Roman" panose="02020603050405020304" pitchFamily="18" charset="0"/>
              </a:rPr>
              <a:t>→А +</a:t>
            </a:r>
            <a:r>
              <a:rPr lang="ru-RU" altLang="ru-RU" sz="2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СО или АО+СО</a:t>
            </a:r>
            <a:r>
              <a:rPr lang="ru-RU" altLang="ru-RU" sz="2200" dirty="0">
                <a:solidFill>
                  <a:schemeClr val="tx1"/>
                </a:solidFill>
                <a:cs typeface="Times New Roman" panose="02020603050405020304" pitchFamily="18" charset="0"/>
              </a:rPr>
              <a:t>→А+СО</a:t>
            </a:r>
            <a:r>
              <a:rPr lang="ru-RU" altLang="ru-RU" sz="22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endParaRPr lang="ru-RU" altLang="ru-RU" sz="2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D8D3-FF02-4877-9A39-937F90E87576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643524" name="Text Box 4"/>
          <p:cNvSpPr txBox="1">
            <a:spLocks noChangeArrowheads="1"/>
          </p:cNvSpPr>
          <p:nvPr/>
        </p:nvSpPr>
        <p:spPr bwMode="auto">
          <a:xfrm>
            <a:off x="2350578" y="4850953"/>
            <a:ext cx="85455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dirty="0" smtClean="0"/>
              <a:t>Термодинамика </a:t>
            </a:r>
            <a:r>
              <a:rPr lang="ru-RU" altLang="ru-RU" sz="2400" dirty="0"/>
              <a:t>и кинетика процессов зависят от состава проб, определяя существенные матричные влияния</a:t>
            </a:r>
          </a:p>
        </p:txBody>
      </p:sp>
    </p:spTree>
    <p:extLst>
      <p:ext uri="{BB962C8B-B14F-4D97-AF65-F5344CB8AC3E}">
        <p14:creationId xmlns:p14="http://schemas.microsoft.com/office/powerpoint/2010/main" val="419891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97631"/>
            <a:ext cx="10757139" cy="1139825"/>
          </a:xfrm>
        </p:spPr>
        <p:txBody>
          <a:bodyPr>
            <a:normAutofit/>
          </a:bodyPr>
          <a:lstStyle/>
          <a:p>
            <a:r>
              <a:rPr lang="ru-RU" altLang="ru-RU" sz="4000" b="1" dirty="0" smtClean="0">
                <a:solidFill>
                  <a:srgbClr val="002060"/>
                </a:solidFill>
                <a:latin typeface="+mn-lt"/>
              </a:rPr>
              <a:t>Температурно-временная программа</a:t>
            </a:r>
            <a:endParaRPr lang="ru-RU" altLang="ru-RU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19077-4A30-43C5-8ABD-7D25EF7C62D3}" type="slidenum">
              <a:rPr lang="ru-RU" altLang="ru-RU"/>
              <a:pPr/>
              <a:t>22</a:t>
            </a:fld>
            <a:endParaRPr lang="ru-RU" altLang="ru-RU"/>
          </a:p>
        </p:txBody>
      </p:sp>
      <p:grpSp>
        <p:nvGrpSpPr>
          <p:cNvPr id="1624078" name="Group 14"/>
          <p:cNvGrpSpPr>
            <a:grpSpLocks/>
          </p:cNvGrpSpPr>
          <p:nvPr/>
        </p:nvGrpSpPr>
        <p:grpSpPr bwMode="auto">
          <a:xfrm>
            <a:off x="336512" y="4682515"/>
            <a:ext cx="2134924" cy="1316659"/>
            <a:chOff x="85" y="753"/>
            <a:chExt cx="2941" cy="1354"/>
          </a:xfrm>
        </p:grpSpPr>
        <p:pic>
          <p:nvPicPr>
            <p:cNvPr id="162406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" y="753"/>
              <a:ext cx="2227" cy="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24073" name="Text Box 9"/>
            <p:cNvSpPr txBox="1">
              <a:spLocks noChangeArrowheads="1"/>
            </p:cNvSpPr>
            <p:nvPr/>
          </p:nvSpPr>
          <p:spPr bwMode="auto">
            <a:xfrm>
              <a:off x="85" y="1696"/>
              <a:ext cx="2941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000" dirty="0" smtClean="0"/>
                <a:t>Введение </a:t>
              </a:r>
              <a:r>
                <a:rPr lang="ru-RU" altLang="ru-RU" sz="2000" dirty="0"/>
                <a:t>пробы</a:t>
              </a:r>
              <a:endParaRPr lang="en-US" altLang="ru-RU" sz="2000" dirty="0">
                <a:cs typeface="Arial" panose="020B0604020202020204" pitchFamily="34" charset="0"/>
              </a:endParaRPr>
            </a:p>
          </p:txBody>
        </p:sp>
      </p:grpSp>
      <p:pic>
        <p:nvPicPr>
          <p:cNvPr id="1624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05" y="5168529"/>
            <a:ext cx="2186445" cy="108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24080" name="Group 16"/>
          <p:cNvGrpSpPr>
            <a:grpSpLocks/>
          </p:cNvGrpSpPr>
          <p:nvPr/>
        </p:nvGrpSpPr>
        <p:grpSpPr bwMode="auto">
          <a:xfrm>
            <a:off x="5159923" y="2922890"/>
            <a:ext cx="2105288" cy="1373204"/>
            <a:chOff x="2909" y="738"/>
            <a:chExt cx="2317" cy="1250"/>
          </a:xfrm>
        </p:grpSpPr>
        <p:pic>
          <p:nvPicPr>
            <p:cNvPr id="162407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" y="738"/>
              <a:ext cx="230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24075" name="Text Box 11"/>
            <p:cNvSpPr txBox="1">
              <a:spLocks noChangeArrowheads="1"/>
            </p:cNvSpPr>
            <p:nvPr/>
          </p:nvSpPr>
          <p:spPr bwMode="auto">
            <a:xfrm>
              <a:off x="3013" y="1652"/>
              <a:ext cx="2213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ru-RU" dirty="0">
                <a:cs typeface="Arial" panose="020B0604020202020204" pitchFamily="34" charset="0"/>
              </a:endParaRPr>
            </a:p>
          </p:txBody>
        </p:sp>
      </p:grpSp>
      <p:grpSp>
        <p:nvGrpSpPr>
          <p:cNvPr id="1624081" name="Group 17"/>
          <p:cNvGrpSpPr>
            <a:grpSpLocks/>
          </p:cNvGrpSpPr>
          <p:nvPr/>
        </p:nvGrpSpPr>
        <p:grpSpPr bwMode="auto">
          <a:xfrm>
            <a:off x="7560333" y="2048699"/>
            <a:ext cx="1528455" cy="1135573"/>
            <a:chOff x="2940" y="1913"/>
            <a:chExt cx="2313" cy="1469"/>
          </a:xfrm>
        </p:grpSpPr>
        <p:pic>
          <p:nvPicPr>
            <p:cNvPr id="162407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" y="1913"/>
              <a:ext cx="2313" cy="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24076" name="Text Box 12"/>
            <p:cNvSpPr txBox="1">
              <a:spLocks noChangeArrowheads="1"/>
            </p:cNvSpPr>
            <p:nvPr/>
          </p:nvSpPr>
          <p:spPr bwMode="auto">
            <a:xfrm>
              <a:off x="2975" y="2904"/>
              <a:ext cx="2213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ru-RU" dirty="0">
                <a:cs typeface="Arial" panose="020B0604020202020204" pitchFamily="34" charset="0"/>
              </a:endParaRPr>
            </a:p>
          </p:txBody>
        </p:sp>
      </p:grpSp>
      <p:pic>
        <p:nvPicPr>
          <p:cNvPr id="16240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75" y="1257078"/>
            <a:ext cx="1380118" cy="9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42"/>
          <p:cNvGrpSpPr>
            <a:grpSpLocks/>
          </p:cNvGrpSpPr>
          <p:nvPr/>
        </p:nvGrpSpPr>
        <p:grpSpPr bwMode="auto">
          <a:xfrm>
            <a:off x="1984994" y="879635"/>
            <a:ext cx="8670863" cy="5119539"/>
            <a:chOff x="1137" y="683"/>
            <a:chExt cx="3577" cy="2449"/>
          </a:xfrm>
        </p:grpSpPr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330" y="2719"/>
              <a:ext cx="945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3470" y="1126"/>
              <a:ext cx="306" cy="13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1622" y="2481"/>
              <a:ext cx="7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dirty="0"/>
                <a:t>Сушка</a:t>
              </a: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1137" y="2714"/>
              <a:ext cx="208" cy="22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flipV="1">
              <a:off x="2275" y="1595"/>
              <a:ext cx="156" cy="112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26" name="Line 9"/>
            <p:cNvSpPr>
              <a:spLocks noChangeShapeType="1"/>
            </p:cNvSpPr>
            <p:nvPr/>
          </p:nvSpPr>
          <p:spPr bwMode="auto">
            <a:xfrm flipV="1">
              <a:off x="3404" y="1127"/>
              <a:ext cx="66" cy="479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2431" y="1600"/>
              <a:ext cx="973" cy="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 flipV="1">
              <a:off x="3775" y="918"/>
              <a:ext cx="51" cy="21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 flipV="1">
              <a:off x="3826" y="918"/>
              <a:ext cx="47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flipH="1" flipV="1">
              <a:off x="4296" y="918"/>
              <a:ext cx="36" cy="2214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2972" y="864"/>
              <a:ext cx="895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dirty="0" err="1"/>
                <a:t>Атомизация</a:t>
              </a:r>
              <a:endParaRPr lang="ru-RU" altLang="ru-RU" sz="2400" dirty="0"/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611" y="1291"/>
              <a:ext cx="9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dirty="0"/>
                <a:t>Пиролиз</a:t>
              </a:r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3899" y="683"/>
              <a:ext cx="8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dirty="0"/>
                <a:t>Отжиг</a:t>
              </a:r>
            </a:p>
          </p:txBody>
        </p:sp>
      </p:grpSp>
      <p:sp>
        <p:nvSpPr>
          <p:cNvPr id="34" name="Line 5"/>
          <p:cNvSpPr>
            <a:spLocks noChangeShapeType="1"/>
          </p:cNvSpPr>
          <p:nvPr/>
        </p:nvSpPr>
        <p:spPr bwMode="auto">
          <a:xfrm rot="-5400000">
            <a:off x="-2359703" y="3647470"/>
            <a:ext cx="5179931" cy="299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 flipV="1">
            <a:off x="215307" y="6214987"/>
            <a:ext cx="11456232" cy="3740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48202" y="1133191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dirty="0"/>
              <a:t>T</a:t>
            </a:r>
            <a:endParaRPr lang="ru-RU" altLang="ru-RU" sz="2400" dirty="0"/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1067227" y="5710460"/>
            <a:ext cx="290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dirty="0"/>
              <a:t>t</a:t>
            </a:r>
            <a:endParaRPr lang="ru-RU" altLang="ru-RU" sz="2400" dirty="0"/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486370" y="2125091"/>
            <a:ext cx="4234915" cy="149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0000"/>
              </a:spcBef>
              <a:buFont typeface="Wingdings" panose="05000000000000000000" pitchFamily="2" charset="2"/>
              <a:buChar char="v"/>
            </a:pPr>
            <a:r>
              <a:rPr lang="ru-RU" altLang="ru-RU" u="sng" dirty="0"/>
              <a:t>Сушка</a:t>
            </a:r>
            <a:r>
              <a:rPr lang="ru-RU" altLang="ru-RU" dirty="0"/>
              <a:t> - отгонка </a:t>
            </a:r>
            <a:r>
              <a:rPr lang="ru-RU" altLang="ru-RU" dirty="0" smtClean="0"/>
              <a:t>растворителей (Т</a:t>
            </a:r>
            <a:r>
              <a:rPr lang="ru-RU" altLang="ru-RU" dirty="0"/>
              <a:t>= (0,8-1,2) </a:t>
            </a:r>
            <a:r>
              <a:rPr lang="ru-RU" altLang="ru-RU" dirty="0" err="1"/>
              <a:t>Т</a:t>
            </a:r>
            <a:r>
              <a:rPr lang="ru-RU" altLang="ru-RU" baseline="-25000" dirty="0" err="1"/>
              <a:t>к</a:t>
            </a:r>
            <a:r>
              <a:rPr lang="ru-RU" altLang="ru-RU" dirty="0"/>
              <a:t>,</a:t>
            </a:r>
            <a:r>
              <a:rPr lang="en-US" altLang="ru-RU" dirty="0"/>
              <a:t> </a:t>
            </a:r>
            <a:r>
              <a:rPr lang="ru-RU" altLang="ru-RU" dirty="0"/>
              <a:t>1-3 </a:t>
            </a:r>
            <a:r>
              <a:rPr lang="ru-RU" altLang="ru-RU" dirty="0" smtClean="0"/>
              <a:t>с/</a:t>
            </a:r>
            <a:r>
              <a:rPr lang="ru-RU" altLang="ru-RU" dirty="0" err="1" smtClean="0"/>
              <a:t>мкл</a:t>
            </a:r>
            <a:r>
              <a:rPr lang="ru-RU" altLang="ru-RU" dirty="0" smtClean="0"/>
              <a:t>)</a:t>
            </a:r>
            <a:endParaRPr lang="ru-RU" altLang="ru-RU" dirty="0"/>
          </a:p>
          <a:p>
            <a:pPr marL="285750" indent="-285750">
              <a:spcBef>
                <a:spcPct val="5000"/>
              </a:spcBef>
              <a:buFont typeface="Wingdings" panose="05000000000000000000" pitchFamily="2" charset="2"/>
              <a:buChar char="v"/>
            </a:pPr>
            <a:r>
              <a:rPr lang="ru-RU" altLang="ru-RU" u="sng" dirty="0"/>
              <a:t>Пиролиз</a:t>
            </a:r>
            <a:r>
              <a:rPr lang="ru-RU" altLang="ru-RU" dirty="0"/>
              <a:t> – разложение солей и удаление более летучих, чем </a:t>
            </a:r>
            <a:r>
              <a:rPr lang="ru-RU" altLang="ru-RU" dirty="0" err="1"/>
              <a:t>аналит</a:t>
            </a:r>
            <a:r>
              <a:rPr lang="ru-RU" altLang="ru-RU" dirty="0"/>
              <a:t> соединений  (200-2000</a:t>
            </a:r>
            <a:r>
              <a:rPr lang="ru-RU" altLang="ru-RU" baseline="30000" dirty="0"/>
              <a:t>о</a:t>
            </a:r>
            <a:r>
              <a:rPr lang="ru-RU" altLang="ru-RU" dirty="0"/>
              <a:t>С</a:t>
            </a:r>
            <a:r>
              <a:rPr lang="en-US" altLang="ru-RU" dirty="0"/>
              <a:t>, 10-30 c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46198" y="4296094"/>
            <a:ext cx="4238484" cy="178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"/>
              </a:spcBef>
              <a:buFont typeface="Wingdings" panose="05000000000000000000" pitchFamily="2" charset="2"/>
              <a:buChar char="v"/>
            </a:pPr>
            <a:endParaRPr lang="ru-RU" altLang="ru-RU" dirty="0"/>
          </a:p>
          <a:p>
            <a:pPr marL="285750" indent="-285750">
              <a:spcBef>
                <a:spcPct val="5000"/>
              </a:spcBef>
              <a:buFont typeface="Wingdings" panose="05000000000000000000" pitchFamily="2" charset="2"/>
              <a:buChar char="v"/>
            </a:pPr>
            <a:r>
              <a:rPr lang="ru-RU" altLang="ru-RU" u="sng" dirty="0" err="1"/>
              <a:t>Атомизация</a:t>
            </a:r>
            <a:r>
              <a:rPr lang="ru-RU" altLang="ru-RU" u="sng" dirty="0"/>
              <a:t> </a:t>
            </a:r>
            <a:r>
              <a:rPr lang="ru-RU" altLang="ru-RU" dirty="0"/>
              <a:t>– испарение и образование атомного пара </a:t>
            </a:r>
            <a:r>
              <a:rPr lang="ru-RU" altLang="ru-RU" dirty="0" err="1"/>
              <a:t>аналита</a:t>
            </a:r>
            <a:r>
              <a:rPr lang="ru-RU" altLang="ru-RU" dirty="0"/>
              <a:t> (1000-2300</a:t>
            </a:r>
            <a:r>
              <a:rPr lang="ru-RU" altLang="ru-RU" baseline="30000" dirty="0"/>
              <a:t>о</a:t>
            </a:r>
            <a:r>
              <a:rPr lang="ru-RU" altLang="ru-RU" dirty="0"/>
              <a:t>С</a:t>
            </a:r>
            <a:r>
              <a:rPr lang="en-US" altLang="ru-RU" dirty="0"/>
              <a:t>, 3-5 c</a:t>
            </a:r>
            <a:r>
              <a:rPr lang="ru-RU" altLang="ru-RU" dirty="0"/>
              <a:t>)</a:t>
            </a:r>
          </a:p>
          <a:p>
            <a:pPr marL="285750" indent="-285750">
              <a:spcBef>
                <a:spcPct val="5000"/>
              </a:spcBef>
              <a:buFont typeface="Wingdings" panose="05000000000000000000" pitchFamily="2" charset="2"/>
              <a:buChar char="v"/>
            </a:pPr>
            <a:r>
              <a:rPr lang="ru-RU" altLang="ru-RU" u="sng" dirty="0"/>
              <a:t>Отжиг </a:t>
            </a:r>
            <a:r>
              <a:rPr lang="ru-RU" altLang="ru-RU" dirty="0"/>
              <a:t>– очистка печи от загрязнения </a:t>
            </a:r>
            <a:r>
              <a:rPr lang="ru-RU" altLang="ru-RU" dirty="0" err="1"/>
              <a:t>аналитом</a:t>
            </a:r>
            <a:r>
              <a:rPr lang="ru-RU" altLang="ru-RU" dirty="0"/>
              <a:t> ( до 2500</a:t>
            </a:r>
            <a:r>
              <a:rPr lang="ru-RU" altLang="ru-RU" baseline="30000" dirty="0"/>
              <a:t>о</a:t>
            </a:r>
            <a:r>
              <a:rPr lang="ru-RU" altLang="ru-RU" dirty="0"/>
              <a:t>С, 1-5 </a:t>
            </a:r>
            <a:r>
              <a:rPr lang="en-US" altLang="ru-RU" dirty="0"/>
              <a:t>c</a:t>
            </a:r>
            <a:r>
              <a:rPr lang="ru-RU" alt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584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2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2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2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2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2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3562" y="450730"/>
            <a:ext cx="8229600" cy="661988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2060"/>
                </a:solidFill>
                <a:latin typeface="+mn-lt"/>
              </a:rPr>
              <a:t>Влияния и помехи при ЭТА </a:t>
            </a:r>
          </a:p>
        </p:txBody>
      </p:sp>
      <p:sp>
        <p:nvSpPr>
          <p:cNvPr id="1717251" name="Rectangle 3"/>
          <p:cNvSpPr>
            <a:spLocks noGrp="1" noChangeArrowheads="1"/>
          </p:cNvSpPr>
          <p:nvPr>
            <p:ph idx="1"/>
          </p:nvPr>
        </p:nvSpPr>
        <p:spPr>
          <a:xfrm>
            <a:off x="569344" y="1334219"/>
            <a:ext cx="11326482" cy="44002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dirty="0" smtClean="0"/>
              <a:t>Физические </a:t>
            </a:r>
            <a:r>
              <a:rPr lang="ru-RU" altLang="ru-RU" sz="2000" dirty="0" smtClean="0"/>
              <a:t>помех</a:t>
            </a:r>
            <a:r>
              <a:rPr lang="ru-RU" altLang="ru-RU" sz="2000" dirty="0"/>
              <a:t>и</a:t>
            </a:r>
            <a:r>
              <a:rPr lang="ru-RU" altLang="ru-RU" sz="2000" dirty="0" smtClean="0"/>
              <a:t>: влияние </a:t>
            </a:r>
            <a:r>
              <a:rPr lang="ru-RU" altLang="ru-RU" sz="2000" dirty="0"/>
              <a:t>физических свойств раствора проявляется на этапе дозирования </a:t>
            </a:r>
            <a:endParaRPr lang="ru-RU" altLang="ru-RU" sz="2000" dirty="0" smtClean="0"/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Химические помехи: 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Наличие</a:t>
            </a:r>
            <a:r>
              <a:rPr lang="ru-RU" altLang="ru-RU" dirty="0" smtClean="0"/>
              <a:t> </a:t>
            </a:r>
            <a:r>
              <a:rPr lang="ru-RU" altLang="ru-RU" sz="2000" dirty="0" smtClean="0"/>
              <a:t>в </a:t>
            </a:r>
            <a:r>
              <a:rPr lang="ru-RU" altLang="ru-RU" sz="2000" dirty="0"/>
              <a:t>пробах некоторых анионов, с которыми </a:t>
            </a:r>
            <a:r>
              <a:rPr lang="ru-RU" altLang="ru-RU" sz="2000" dirty="0" err="1"/>
              <a:t>аналит</a:t>
            </a:r>
            <a:r>
              <a:rPr lang="ru-RU" altLang="ru-RU" sz="2000" dirty="0"/>
              <a:t> образует летучие </a:t>
            </a:r>
            <a:r>
              <a:rPr lang="ru-RU" altLang="ru-RU" sz="2000" dirty="0" smtClean="0"/>
              <a:t>соединения</a:t>
            </a:r>
            <a:r>
              <a:rPr lang="ru-RU" altLang="ru-RU" sz="2000" dirty="0" smtClean="0"/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sz="2000" dirty="0"/>
              <a:t> </a:t>
            </a:r>
            <a:r>
              <a:rPr lang="ru-RU" altLang="ru-RU" sz="2000" dirty="0" smtClean="0"/>
              <a:t>   </a:t>
            </a:r>
            <a:r>
              <a:rPr lang="ru-RU" altLang="ru-RU" dirty="0" smtClean="0"/>
              <a:t> </a:t>
            </a:r>
            <a:r>
              <a:rPr lang="ru-RU" altLang="ru-RU" sz="2000" dirty="0" smtClean="0"/>
              <a:t>МО </a:t>
            </a:r>
            <a:r>
              <a:rPr lang="ru-RU" altLang="ru-RU" sz="2000" dirty="0"/>
              <a:t>+ Х </a:t>
            </a:r>
            <a:r>
              <a:rPr lang="ru-RU" altLang="ru-RU" sz="2000" dirty="0">
                <a:sym typeface="Symbol" panose="05050102010706020507" pitchFamily="18" charset="2"/>
              </a:rPr>
              <a:t>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МХ</a:t>
            </a:r>
            <a:r>
              <a:rPr lang="ru-RU" altLang="ru-RU" sz="2000" baseline="-25000" dirty="0" err="1"/>
              <a:t>газ</a:t>
            </a:r>
            <a:r>
              <a:rPr lang="ru-RU" altLang="ru-RU" sz="2000" dirty="0" err="1"/>
              <a:t>+О</a:t>
            </a:r>
            <a:r>
              <a:rPr lang="ru-RU" altLang="ru-RU" sz="2000" dirty="0"/>
              <a:t>, где Х – </a:t>
            </a:r>
            <a:r>
              <a:rPr lang="en-US" altLang="ru-RU" sz="2000" dirty="0"/>
              <a:t>F</a:t>
            </a:r>
            <a:r>
              <a:rPr lang="ru-RU" altLang="ru-RU" sz="2000" dirty="0"/>
              <a:t>, </a:t>
            </a:r>
            <a:r>
              <a:rPr lang="en-US" altLang="ru-RU" sz="2000" dirty="0"/>
              <a:t>Cl</a:t>
            </a:r>
            <a:r>
              <a:rPr lang="ru-RU" altLang="ru-RU" sz="2000" dirty="0"/>
              <a:t>, </a:t>
            </a:r>
            <a:r>
              <a:rPr lang="en-US" altLang="ru-RU" sz="2000" dirty="0"/>
              <a:t>Br</a:t>
            </a:r>
            <a:r>
              <a:rPr lang="ru-RU" altLang="ru-RU" sz="2000" dirty="0"/>
              <a:t>, </a:t>
            </a:r>
            <a:r>
              <a:rPr lang="en-US" altLang="ru-RU" sz="2000" dirty="0"/>
              <a:t>I</a:t>
            </a:r>
            <a:r>
              <a:rPr lang="ru-RU" altLang="ru-RU" sz="2000" dirty="0" smtClean="0"/>
              <a:t>, </a:t>
            </a:r>
            <a:r>
              <a:rPr lang="en-US" altLang="ru-RU" sz="2000" dirty="0"/>
              <a:t>S</a:t>
            </a:r>
            <a:r>
              <a:rPr lang="ru-RU" altLang="ru-RU" sz="2000" dirty="0"/>
              <a:t>, </a:t>
            </a:r>
            <a:r>
              <a:rPr lang="en-US" altLang="ru-RU" sz="2000" dirty="0"/>
              <a:t>O</a:t>
            </a:r>
            <a:r>
              <a:rPr lang="ru-RU" altLang="ru-RU" sz="2000" dirty="0"/>
              <a:t> и др. Это характерно, например,  для </a:t>
            </a:r>
            <a:r>
              <a:rPr lang="en-US" altLang="ru-RU" sz="2000" dirty="0"/>
              <a:t>Cd, Sn, Zn,</a:t>
            </a:r>
            <a:r>
              <a:rPr lang="ru-RU" altLang="ru-RU" sz="2000" dirty="0"/>
              <a:t> </a:t>
            </a:r>
            <a:r>
              <a:rPr lang="en-US" altLang="ru-RU" sz="2000" dirty="0" err="1" smtClean="0"/>
              <a:t>Pb</a:t>
            </a:r>
            <a:endParaRPr lang="en-US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 </a:t>
            </a:r>
            <a:r>
              <a:rPr lang="ru-RU" altLang="ru-RU" sz="2000" dirty="0" smtClean="0"/>
              <a:t>Наличие в пробах </a:t>
            </a:r>
            <a:r>
              <a:rPr lang="ru-RU" altLang="ru-RU" sz="2000" dirty="0"/>
              <a:t>анионов, </a:t>
            </a:r>
            <a:r>
              <a:rPr lang="ru-RU" altLang="ru-RU" sz="2000" dirty="0" smtClean="0"/>
              <a:t>с </a:t>
            </a:r>
            <a:r>
              <a:rPr lang="ru-RU" altLang="ru-RU" sz="2000" dirty="0"/>
              <a:t>которыми </a:t>
            </a:r>
            <a:r>
              <a:rPr lang="ru-RU" altLang="ru-RU" sz="2000" dirty="0" err="1"/>
              <a:t>аналит</a:t>
            </a:r>
            <a:r>
              <a:rPr lang="ru-RU" altLang="ru-RU" sz="2000" dirty="0"/>
              <a:t> образует труднолетучие соединения – например, фосфаты</a:t>
            </a:r>
            <a:r>
              <a:rPr lang="en-US" altLang="ru-RU" sz="2000" dirty="0"/>
              <a:t> (Cd, Ag</a:t>
            </a:r>
            <a:r>
              <a:rPr lang="ru-RU" altLang="ru-RU" sz="2000" dirty="0"/>
              <a:t>, </a:t>
            </a:r>
            <a:r>
              <a:rPr lang="en-US" altLang="ru-RU" sz="2000" dirty="0" err="1"/>
              <a:t>Pb</a:t>
            </a:r>
            <a:r>
              <a:rPr lang="en-US" altLang="ru-RU" sz="2000" dirty="0"/>
              <a:t>), </a:t>
            </a:r>
            <a:r>
              <a:rPr lang="ru-RU" altLang="ru-RU" sz="2000" dirty="0" err="1"/>
              <a:t>ниобаты</a:t>
            </a:r>
            <a:r>
              <a:rPr lang="ru-RU" altLang="ru-RU" sz="2000" dirty="0"/>
              <a:t>, сульфиды (</a:t>
            </a:r>
            <a:r>
              <a:rPr lang="en-US" altLang="ru-RU" sz="2000" dirty="0"/>
              <a:t>Hg</a:t>
            </a:r>
            <a:r>
              <a:rPr lang="en-US" altLang="ru-RU" sz="2000" dirty="0" smtClean="0"/>
              <a:t>)</a:t>
            </a:r>
            <a:endParaRPr lang="ru-RU" altLang="ru-RU" sz="2000" dirty="0"/>
          </a:p>
          <a:p>
            <a:pPr>
              <a:lnSpc>
                <a:spcPct val="90000"/>
              </a:lnSpc>
            </a:pPr>
            <a:r>
              <a:rPr lang="ru-RU" altLang="ru-RU" sz="2000" dirty="0"/>
              <a:t>Ионизационные помехи в ЭТА  выражены слабее, чем в </a:t>
            </a:r>
            <a:r>
              <a:rPr lang="ru-RU" altLang="ru-RU" sz="2000" dirty="0" err="1"/>
              <a:t>пламенах</a:t>
            </a:r>
            <a:r>
              <a:rPr lang="ru-RU" altLang="ru-RU" sz="2000" dirty="0"/>
              <a:t> из-за более высокой концентрации электронов, которую обеспечивает </a:t>
            </a:r>
            <a:r>
              <a:rPr lang="ru-RU" altLang="ru-RU" sz="2000" dirty="0" err="1"/>
              <a:t>термоэмиссия</a:t>
            </a:r>
            <a:r>
              <a:rPr lang="ru-RU" altLang="ru-RU" sz="2000" dirty="0"/>
              <a:t> от нагретой поверхности графита. Эти помехи  могут быть существенны только при определении щелочных или части щелочно-земельных </a:t>
            </a:r>
            <a:r>
              <a:rPr lang="ru-RU" altLang="ru-RU" sz="2000" dirty="0" smtClean="0"/>
              <a:t>элементов</a:t>
            </a:r>
            <a:endParaRPr lang="ru-RU" altLang="ru-RU" sz="2000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A2E38-0081-472A-ABE7-1CB044D2F786}" type="slidenum">
              <a:rPr lang="ru-RU" altLang="ru-RU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76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1516" y="953317"/>
            <a:ext cx="8229600" cy="608013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Достоинства </a:t>
            </a:r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ЭТА</a:t>
            </a:r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: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49667" name="Rectangle 3"/>
          <p:cNvSpPr>
            <a:spLocks noGrp="1" noChangeArrowheads="1"/>
          </p:cNvSpPr>
          <p:nvPr>
            <p:ph idx="1"/>
          </p:nvPr>
        </p:nvSpPr>
        <p:spPr>
          <a:xfrm>
            <a:off x="1038975" y="2014904"/>
            <a:ext cx="10494542" cy="399130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dirty="0" smtClean="0"/>
              <a:t>большая </a:t>
            </a:r>
            <a:r>
              <a:rPr lang="ru-RU" altLang="ru-RU" sz="2400" dirty="0"/>
              <a:t>селективность определений (выбор температурно-временной программы нагрева)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dirty="0"/>
              <a:t>низкие пределы обнаружения (в 10-100 раз </a:t>
            </a:r>
            <a:r>
              <a:rPr lang="ru-RU" altLang="ru-RU" sz="2400" dirty="0" smtClean="0"/>
              <a:t>лучше, </a:t>
            </a:r>
            <a:r>
              <a:rPr lang="ru-RU" altLang="ru-RU" sz="2400" dirty="0"/>
              <a:t>чем </a:t>
            </a:r>
            <a:r>
              <a:rPr lang="ru-RU" altLang="ru-RU" sz="2400" dirty="0" smtClean="0"/>
              <a:t>у пламени</a:t>
            </a:r>
            <a:r>
              <a:rPr lang="ru-RU" altLang="ru-RU" sz="2400" dirty="0" smtClean="0"/>
              <a:t>) </a:t>
            </a:r>
            <a:r>
              <a:rPr lang="ru-RU" altLang="ru-RU" sz="2400" dirty="0"/>
              <a:t>из-за повышения эффективности конверсии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dirty="0"/>
              <a:t>небольшой расход раствора на измерение( </a:t>
            </a:r>
            <a:r>
              <a:rPr lang="en-US" altLang="ru-RU" sz="2400" dirty="0"/>
              <a:t>n</a:t>
            </a:r>
            <a:r>
              <a:rPr lang="ru-RU" altLang="ru-RU" sz="2400" baseline="30000" dirty="0" smtClean="0"/>
              <a:t>.</a:t>
            </a:r>
            <a:r>
              <a:rPr lang="ru-RU" altLang="ru-RU" sz="2400" dirty="0" err="1" smtClean="0"/>
              <a:t>мкл</a:t>
            </a:r>
            <a:r>
              <a:rPr lang="ru-RU" altLang="ru-RU" sz="2400" dirty="0" smtClean="0"/>
              <a:t>)</a:t>
            </a:r>
            <a:endParaRPr lang="ru-RU" altLang="ru-RU" sz="24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dirty="0"/>
              <a:t>возможность прямого анализа порошковых проб и суспензий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ru-RU" altLang="ru-RU" sz="2400" dirty="0"/>
              <a:t>развитая методология, богатый аналитический </a:t>
            </a:r>
            <a:r>
              <a:rPr lang="ru-RU" altLang="ru-RU" sz="2400" dirty="0" smtClean="0"/>
              <a:t>опыт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ru-RU" altLang="ru-RU" sz="2400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022F-DF3E-4F7C-A703-D0C74686B851}" type="slidenum">
              <a:rPr lang="ru-RU" altLang="ru-RU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8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2641" y="1078303"/>
            <a:ext cx="9385539" cy="60801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ru-RU" sz="3600" b="1" dirty="0">
                <a:solidFill>
                  <a:srgbClr val="002060"/>
                </a:solidFill>
                <a:latin typeface="+mn-lt"/>
              </a:rPr>
              <a:t>Недостатки и </a:t>
            </a:r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ограничения</a:t>
            </a:r>
            <a:r>
              <a:rPr lang="ru-RU" altLang="ru-RU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применения </a:t>
            </a:r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ЭТА</a:t>
            </a:r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: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9022F-DF3E-4F7C-A703-D0C74686B851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72507" y="1966822"/>
            <a:ext cx="10830022" cy="3895244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невысокая </a:t>
            </a:r>
            <a:r>
              <a:rPr lang="ru-RU" altLang="ru-RU" sz="2000" dirty="0"/>
              <a:t>производительность ( до 5 мин на результат)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/>
              <a:t>значительные влияния неселективного поглощения на результаты измерений, особенно в концентрированных </a:t>
            </a:r>
            <a:r>
              <a:rPr lang="ru-RU" altLang="ru-RU" sz="2000" dirty="0" smtClean="0"/>
              <a:t>растворах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меньший </a:t>
            </a:r>
            <a:r>
              <a:rPr lang="ru-RU" altLang="ru-RU" sz="2000" dirty="0"/>
              <a:t>диапазон линейности </a:t>
            </a:r>
            <a:r>
              <a:rPr lang="ru-RU" altLang="ru-RU" sz="2000" dirty="0" err="1"/>
              <a:t>градуировочных</a:t>
            </a:r>
            <a:r>
              <a:rPr lang="ru-RU" altLang="ru-RU" sz="2000" dirty="0"/>
              <a:t> </a:t>
            </a:r>
            <a:r>
              <a:rPr lang="ru-RU" altLang="ru-RU" sz="2000" dirty="0" smtClean="0"/>
              <a:t>зависимостей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невозможность </a:t>
            </a:r>
            <a:r>
              <a:rPr lang="ru-RU" altLang="ru-RU" sz="2000" dirty="0" smtClean="0"/>
              <a:t>определения элементов, образующих </a:t>
            </a:r>
            <a:r>
              <a:rPr lang="ru-RU" altLang="ru-RU" sz="2000" dirty="0"/>
              <a:t>устойчивые карбиды</a:t>
            </a:r>
            <a:r>
              <a:rPr lang="en-US" altLang="ru-RU" sz="2000" dirty="0"/>
              <a:t> </a:t>
            </a:r>
            <a:r>
              <a:rPr lang="ru-RU" altLang="ru-RU" sz="2000" dirty="0"/>
              <a:t>или трудно летучие оксиды – </a:t>
            </a:r>
            <a:r>
              <a:rPr lang="en-US" altLang="ru-RU" sz="2000" dirty="0"/>
              <a:t>Ta, </a:t>
            </a:r>
            <a:r>
              <a:rPr lang="en-US" altLang="ru-RU" sz="2000" dirty="0" err="1"/>
              <a:t>Ti</a:t>
            </a:r>
            <a:r>
              <a:rPr lang="en-US" altLang="ru-RU" sz="2000" dirty="0"/>
              <a:t>, W, </a:t>
            </a:r>
            <a:r>
              <a:rPr lang="en-US" altLang="ru-RU" sz="2000" dirty="0" err="1"/>
              <a:t>Nb</a:t>
            </a:r>
            <a:r>
              <a:rPr lang="en-US" altLang="ru-RU" sz="2000" dirty="0"/>
              <a:t>, </a:t>
            </a:r>
            <a:r>
              <a:rPr lang="en-US" altLang="ru-RU" sz="2000" dirty="0" err="1"/>
              <a:t>Zr</a:t>
            </a:r>
            <a:r>
              <a:rPr lang="en-US" altLang="ru-RU" sz="2000" dirty="0"/>
              <a:t>, </a:t>
            </a:r>
            <a:r>
              <a:rPr lang="en-US" altLang="ru-RU" sz="2000" dirty="0" err="1"/>
              <a:t>Sc</a:t>
            </a:r>
            <a:r>
              <a:rPr lang="en-US" altLang="ru-RU" sz="2000" dirty="0"/>
              <a:t>, Ln, </a:t>
            </a:r>
            <a:r>
              <a:rPr lang="en-US" altLang="ru-RU" sz="2000" dirty="0" err="1"/>
              <a:t>Th</a:t>
            </a:r>
            <a:r>
              <a:rPr lang="en-US" altLang="ru-RU" sz="2000" dirty="0"/>
              <a:t>, U </a:t>
            </a:r>
            <a:endParaRPr lang="ru-RU" altLang="ru-RU" sz="2000" dirty="0"/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 smtClean="0"/>
              <a:t>высокая </a:t>
            </a:r>
            <a:r>
              <a:rPr lang="ru-RU" altLang="ru-RU" sz="2000" dirty="0"/>
              <a:t>стоимость современной аппаратуры (в 2-4 </a:t>
            </a:r>
            <a:r>
              <a:rPr lang="ru-RU" altLang="ru-RU" sz="2000" dirty="0" smtClean="0"/>
              <a:t>раза дороже </a:t>
            </a:r>
            <a:r>
              <a:rPr lang="ru-RU" altLang="ru-RU" sz="2000" dirty="0"/>
              <a:t>по сравнению с пламенными </a:t>
            </a:r>
            <a:r>
              <a:rPr lang="ru-RU" altLang="ru-RU" sz="2000" dirty="0" smtClean="0"/>
              <a:t>атомизаторами)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/>
              <a:t>н</a:t>
            </a:r>
            <a:r>
              <a:rPr lang="ru-RU" altLang="ru-RU" sz="2000" dirty="0" smtClean="0"/>
              <a:t>еобходимость </a:t>
            </a:r>
            <a:r>
              <a:rPr lang="ru-RU" altLang="ru-RU" sz="2000" dirty="0" smtClean="0"/>
              <a:t>в </a:t>
            </a:r>
            <a:r>
              <a:rPr lang="ru-RU" altLang="ru-RU" sz="2000" dirty="0"/>
              <a:t>высоко </a:t>
            </a:r>
            <a:r>
              <a:rPr lang="ru-RU" altLang="ru-RU" sz="2000" dirty="0" smtClean="0"/>
              <a:t>квалифицированном оперативном </a:t>
            </a:r>
            <a:r>
              <a:rPr lang="ru-RU" altLang="ru-RU" sz="2000" dirty="0"/>
              <a:t>и </a:t>
            </a:r>
            <a:r>
              <a:rPr lang="ru-RU" altLang="ru-RU" sz="2000" dirty="0" smtClean="0"/>
              <a:t>методическом персонале</a:t>
            </a:r>
            <a:endParaRPr lang="ru-RU" altLang="ru-RU" sz="2000" dirty="0"/>
          </a:p>
          <a:p>
            <a:pPr>
              <a:lnSpc>
                <a:spcPct val="80000"/>
              </a:lnSpc>
              <a:buFontTx/>
              <a:buChar char="•"/>
            </a:pP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3989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831" y="405442"/>
            <a:ext cx="10018712" cy="7572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Общая схема аналитического процесса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411" y="1518521"/>
            <a:ext cx="10955547" cy="3320901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Проводят </a:t>
            </a:r>
            <a:r>
              <a:rPr lang="ru-RU" sz="2400" b="1" dirty="0"/>
              <a:t>представительный</a:t>
            </a:r>
            <a:r>
              <a:rPr lang="ru-RU" sz="2400" dirty="0"/>
              <a:t> </a:t>
            </a:r>
            <a:r>
              <a:rPr lang="ru-RU" sz="2400" dirty="0" err="1" smtClean="0"/>
              <a:t>пробоотбор</a:t>
            </a:r>
            <a:r>
              <a:rPr lang="ru-RU" sz="2400" dirty="0" smtClean="0"/>
              <a:t>, проводят </a:t>
            </a:r>
            <a:r>
              <a:rPr lang="ru-RU" sz="2400" dirty="0" err="1" smtClean="0"/>
              <a:t>пробоподготовку</a:t>
            </a:r>
            <a:r>
              <a:rPr lang="ru-RU" sz="2400" dirty="0" smtClean="0"/>
              <a:t> (измельчение, фракционирование…)</a:t>
            </a:r>
            <a:endParaRPr lang="ru-RU" sz="2400" dirty="0"/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От твердой пробы отбирают </a:t>
            </a:r>
            <a:r>
              <a:rPr lang="ru-RU" sz="2400" dirty="0" smtClean="0"/>
              <a:t>навеску</a:t>
            </a:r>
            <a:r>
              <a:rPr lang="ru-RU" sz="2400" dirty="0"/>
              <a:t>, растворяют ее в подходящих растворителях с целью разрушения структуры вещества и </a:t>
            </a:r>
            <a:r>
              <a:rPr lang="ru-RU" sz="2400" dirty="0" smtClean="0"/>
              <a:t>полного </a:t>
            </a:r>
            <a:r>
              <a:rPr lang="ru-RU" sz="2400" dirty="0"/>
              <a:t>перевода определяемого элемента в </a:t>
            </a:r>
            <a:r>
              <a:rPr lang="ru-RU" sz="2400" dirty="0" smtClean="0"/>
              <a:t>раствор</a:t>
            </a:r>
            <a:endParaRPr lang="ru-RU" sz="2400" dirty="0"/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От жидкой пробы отбирают </a:t>
            </a:r>
            <a:r>
              <a:rPr lang="ru-RU" sz="2400" dirty="0" err="1"/>
              <a:t>аликвоту</a:t>
            </a:r>
            <a:r>
              <a:rPr lang="ru-RU" sz="2400" dirty="0"/>
              <a:t> и подготавливают рабочий </a:t>
            </a:r>
            <a:r>
              <a:rPr lang="ru-RU" sz="2400" dirty="0" smtClean="0"/>
              <a:t>раствор</a:t>
            </a:r>
            <a:endParaRPr lang="ru-RU" sz="2400" dirty="0"/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Используя стандартные образцы готовят серию </a:t>
            </a:r>
            <a:r>
              <a:rPr lang="ru-RU" sz="2400" dirty="0" err="1"/>
              <a:t>градуировочных</a:t>
            </a:r>
            <a:r>
              <a:rPr lang="ru-RU" sz="2400" dirty="0"/>
              <a:t> растворов, охватывающий необходимый диапазон концентраций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Подготавливают к работе атомно-абсорбционный спектрометр для регистрации сигнала в оптимальных условиях абсорбции изучаемого </a:t>
            </a:r>
            <a:r>
              <a:rPr lang="ru-RU" sz="2400" dirty="0" smtClean="0"/>
              <a:t>элемента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endParaRPr lang="ru-RU" sz="2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91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4785" y="845389"/>
            <a:ext cx="10018712" cy="7572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Общая схема аналитического процесса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785" y="1854679"/>
            <a:ext cx="10018713" cy="4408098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 startAt="6"/>
            </a:pPr>
            <a:r>
              <a:rPr lang="ru-RU" sz="2400" dirty="0"/>
              <a:t>Вводят анализируемый раствор в атомизатор, создающий поглощающий слой атомного пара и производят измерение аналитического </a:t>
            </a:r>
            <a:r>
              <a:rPr lang="ru-RU" sz="2400" dirty="0" smtClean="0"/>
              <a:t>сигнала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ru-RU" sz="2400" dirty="0" smtClean="0"/>
              <a:t>Оценивают </a:t>
            </a:r>
            <a:r>
              <a:rPr lang="ru-RU" sz="2400" dirty="0"/>
              <a:t>аналитический сигнал – абсорбцию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ru-RU" sz="2400" dirty="0" smtClean="0"/>
              <a:t>Используя </a:t>
            </a:r>
            <a:r>
              <a:rPr lang="ru-RU" sz="2400" dirty="0" err="1"/>
              <a:t>градуировочные</a:t>
            </a:r>
            <a:r>
              <a:rPr lang="ru-RU" sz="2400" dirty="0"/>
              <a:t> растворы, получают </a:t>
            </a:r>
            <a:r>
              <a:rPr lang="ru-RU" sz="2400" dirty="0" err="1"/>
              <a:t>градуировочную</a:t>
            </a:r>
            <a:r>
              <a:rPr lang="ru-RU" sz="2400" dirty="0"/>
              <a:t> </a:t>
            </a:r>
            <a:r>
              <a:rPr lang="ru-RU" sz="2400" dirty="0" smtClean="0"/>
              <a:t>зависимость</a:t>
            </a:r>
            <a:endParaRPr lang="ru-RU" sz="2400" dirty="0"/>
          </a:p>
          <a:p>
            <a:pPr marL="457200" lvl="0" indent="-457200">
              <a:buFont typeface="+mj-lt"/>
              <a:buAutoNum type="arabicPeriod" startAt="6"/>
            </a:pPr>
            <a:r>
              <a:rPr lang="ru-RU" sz="2400" dirty="0"/>
              <a:t>Определяют концентрацию изучаемого элемента в </a:t>
            </a:r>
            <a:r>
              <a:rPr lang="ru-RU" sz="2400" dirty="0" smtClean="0"/>
              <a:t>пробе</a:t>
            </a:r>
            <a:endParaRPr lang="ru-RU" sz="2400" dirty="0"/>
          </a:p>
          <a:p>
            <a:pPr marL="457200" lvl="0" indent="-457200">
              <a:buFont typeface="+mj-lt"/>
              <a:buAutoNum type="arabicPeriod" startAt="6"/>
            </a:pPr>
            <a:r>
              <a:rPr lang="ru-RU" sz="2400" b="1" dirty="0"/>
              <a:t>Оценивают правильность результатов анализа путем сопоставления результатов анализа стандартных образцов состава с данными их аттестации</a:t>
            </a:r>
          </a:p>
          <a:p>
            <a:endParaRPr lang="ru-RU" sz="2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204" name="Rectangle 4"/>
          <p:cNvSpPr>
            <a:spLocks noGrp="1" noChangeArrowheads="1"/>
          </p:cNvSpPr>
          <p:nvPr>
            <p:ph type="title"/>
          </p:nvPr>
        </p:nvSpPr>
        <p:spPr>
          <a:xfrm>
            <a:off x="1282086" y="405093"/>
            <a:ext cx="9291637" cy="903288"/>
          </a:xfrm>
        </p:spPr>
        <p:txBody>
          <a:bodyPr>
            <a:noAutofit/>
          </a:bodyPr>
          <a:lstStyle/>
          <a:p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ДОСТОИНСТВА </a:t>
            </a:r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ААС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59205" name="Rectangle 5"/>
          <p:cNvSpPr>
            <a:spLocks noGrp="1" noChangeArrowheads="1"/>
          </p:cNvSpPr>
          <p:nvPr>
            <p:ph idx="1"/>
          </p:nvPr>
        </p:nvSpPr>
        <p:spPr>
          <a:xfrm>
            <a:off x="1264833" y="1431325"/>
            <a:ext cx="10360025" cy="59547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Определение </a:t>
            </a:r>
            <a:r>
              <a:rPr lang="ru-RU" altLang="ru-RU" sz="2800" dirty="0">
                <a:solidFill>
                  <a:schemeClr val="tx1"/>
                </a:solidFill>
              </a:rPr>
              <a:t>около 70 </a:t>
            </a:r>
            <a:r>
              <a:rPr lang="ru-RU" altLang="ru-RU" sz="2800" dirty="0" smtClean="0">
                <a:solidFill>
                  <a:schemeClr val="tx1"/>
                </a:solidFill>
              </a:rPr>
              <a:t>элементов</a:t>
            </a:r>
            <a:endParaRPr lang="ru-RU" altLang="ru-RU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Простота измерения аналитического сигнала</a:t>
            </a:r>
            <a:endParaRPr lang="ru-RU" altLang="ru-RU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Относительная дешевизна оборудования</a:t>
            </a:r>
            <a:endParaRPr lang="de-DE" altLang="ru-RU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Высокая </a:t>
            </a:r>
            <a:r>
              <a:rPr lang="ru-RU" altLang="ru-RU" sz="2800" dirty="0">
                <a:solidFill>
                  <a:schemeClr val="tx1"/>
                </a:solidFill>
              </a:rPr>
              <a:t>селективность </a:t>
            </a:r>
            <a:r>
              <a:rPr lang="ru-RU" altLang="ru-RU" sz="2800" dirty="0" smtClean="0">
                <a:solidFill>
                  <a:schemeClr val="tx1"/>
                </a:solidFill>
              </a:rPr>
              <a:t>определений</a:t>
            </a: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Низкие ПО</a:t>
            </a:r>
            <a:endParaRPr lang="ru-RU" altLang="ru-RU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Созданы </a:t>
            </a:r>
            <a:r>
              <a:rPr lang="ru-RU" altLang="ru-RU" sz="2800" dirty="0">
                <a:solidFill>
                  <a:schemeClr val="tx1"/>
                </a:solidFill>
              </a:rPr>
              <a:t>надежные и точные методики, описанные в НД (ГОСТ, ПНДФ, МУ и др</a:t>
            </a:r>
            <a:r>
              <a:rPr lang="ru-RU" altLang="ru-RU" sz="2800" dirty="0" smtClean="0">
                <a:solidFill>
                  <a:schemeClr val="tx1"/>
                </a:solidFill>
              </a:rPr>
              <a:t>.)</a:t>
            </a: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Универсальность методик </a:t>
            </a: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Возможность работы с малыми объемами </a:t>
            </a:r>
            <a:r>
              <a:rPr lang="ru-RU" altLang="ru-RU" sz="2800" dirty="0" smtClean="0">
                <a:solidFill>
                  <a:schemeClr val="tx1"/>
                </a:solidFill>
              </a:rPr>
              <a:t>образцов </a:t>
            </a:r>
            <a:r>
              <a:rPr lang="ru-RU" altLang="ru-RU" sz="2800" dirty="0" smtClean="0">
                <a:solidFill>
                  <a:schemeClr val="tx1"/>
                </a:solidFill>
              </a:rPr>
              <a:t>(</a:t>
            </a:r>
            <a:r>
              <a:rPr lang="de-DE" altLang="ru-RU" sz="2800" dirty="0" smtClean="0">
                <a:solidFill>
                  <a:schemeClr val="tx1"/>
                </a:solidFill>
              </a:rPr>
              <a:t>0.1 – 1</a:t>
            </a:r>
            <a:r>
              <a:rPr lang="ru-RU" altLang="ru-RU" sz="2800" dirty="0" smtClean="0">
                <a:solidFill>
                  <a:schemeClr val="tx1"/>
                </a:solidFill>
              </a:rPr>
              <a:t> мл) </a:t>
            </a: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solidFill>
                  <a:schemeClr val="tx1"/>
                </a:solidFill>
              </a:rPr>
              <a:t>Возможность автоматизации</a:t>
            </a:r>
            <a:endParaRPr lang="de-DE" altLang="ru-RU" sz="20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de-DE" altLang="ru-RU" sz="2800" dirty="0">
              <a:solidFill>
                <a:schemeClr val="tx1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455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205" name="Rectangle 5"/>
          <p:cNvSpPr>
            <a:spLocks noGrp="1" noChangeArrowheads="1"/>
          </p:cNvSpPr>
          <p:nvPr>
            <p:ph idx="1"/>
          </p:nvPr>
        </p:nvSpPr>
        <p:spPr>
          <a:xfrm>
            <a:off x="1264833" y="1914405"/>
            <a:ext cx="10360025" cy="59547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tx1"/>
                </a:solidFill>
              </a:rPr>
              <a:t>Последовательное определение элементов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Невозможность определения инертных газов и галогенов (кроме </a:t>
            </a:r>
            <a:r>
              <a:rPr lang="en-US" altLang="ru-RU" sz="2400" dirty="0" smtClean="0"/>
              <a:t>I)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tx1"/>
                </a:solidFill>
              </a:rPr>
              <a:t>Перевод анализируемого вещества в раствор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/>
              <a:t>Необходимость наличия на каждый элемент источника монохроматического излучения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solidFill>
                  <a:schemeClr val="tx1"/>
                </a:solidFill>
              </a:rPr>
              <a:t>Длительность анализа</a:t>
            </a:r>
          </a:p>
          <a:p>
            <a:pPr>
              <a:lnSpc>
                <a:spcPct val="80000"/>
              </a:lnSpc>
            </a:pPr>
            <a:endParaRPr lang="de-DE" altLang="ru-RU" sz="2400" dirty="0">
              <a:solidFill>
                <a:schemeClr val="tx1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264833" y="724271"/>
            <a:ext cx="9291637" cy="903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НЕДОСТАТКИ </a:t>
            </a:r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ААС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0768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160337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Методы анализа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548" y="1200989"/>
            <a:ext cx="3864632" cy="2862053"/>
          </a:xfrm>
        </p:spPr>
        <p:txBody>
          <a:bodyPr>
            <a:normAutofit fontScale="85000" lnSpcReduction="20000"/>
          </a:bodyPr>
          <a:lstStyle/>
          <a:p>
            <a:r>
              <a:rPr lang="ru-RU" sz="3900" b="1" dirty="0" smtClean="0"/>
              <a:t>Химические методы</a:t>
            </a:r>
          </a:p>
          <a:p>
            <a:pPr marL="0" indent="0">
              <a:buNone/>
            </a:pPr>
            <a:r>
              <a:rPr lang="ru-RU" sz="2600" dirty="0"/>
              <a:t>О</a:t>
            </a:r>
            <a:r>
              <a:rPr lang="ru-RU" sz="2600" dirty="0" smtClean="0"/>
              <a:t>снованы </a:t>
            </a:r>
            <a:r>
              <a:rPr lang="ru-RU" sz="2600" dirty="0"/>
              <a:t>на химических реакциях. Для анализа используют только такие реакции, которые сопровождаются наглядным внешним </a:t>
            </a:r>
            <a:r>
              <a:rPr lang="ru-RU" sz="2600" dirty="0" smtClean="0"/>
              <a:t>эффектом (гравиметрия, </a:t>
            </a:r>
            <a:r>
              <a:rPr lang="ru-RU" sz="2600" dirty="0" err="1" smtClean="0"/>
              <a:t>титриметрия</a:t>
            </a:r>
            <a:r>
              <a:rPr lang="ru-RU" sz="2600" dirty="0" smtClean="0"/>
              <a:t>)</a:t>
            </a:r>
          </a:p>
          <a:p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3</a:t>
            </a:fld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729932" y="1147793"/>
            <a:ext cx="3338424" cy="2458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200" b="1" dirty="0" smtClean="0"/>
              <a:t>Физические</a:t>
            </a:r>
          </a:p>
          <a:p>
            <a:pPr marL="0" indent="0">
              <a:buNone/>
            </a:pPr>
            <a:r>
              <a:rPr lang="ru-RU" sz="2800" dirty="0" smtClean="0"/>
              <a:t>Основаны на физических принципах и законах, к ним относятся все </a:t>
            </a:r>
            <a:r>
              <a:rPr lang="ru-RU" sz="2800" b="1" dirty="0" smtClean="0"/>
              <a:t>методы спектрального анализа</a:t>
            </a:r>
            <a:endParaRPr lang="ru-RU" sz="2800" b="1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618221" y="1353719"/>
            <a:ext cx="3887424" cy="3166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/>
              <a:t>Физико-химические</a:t>
            </a:r>
            <a:endParaRPr lang="ru-RU" sz="3600" dirty="0" smtClean="0"/>
          </a:p>
          <a:p>
            <a:pPr marL="0" indent="0">
              <a:buNone/>
            </a:pPr>
            <a:r>
              <a:rPr lang="ru-RU" sz="2400" dirty="0" smtClean="0"/>
              <a:t>Основаны на взаимодействии тока или различных полей с веществом; </a:t>
            </a:r>
            <a:r>
              <a:rPr lang="ru-RU" sz="2400" dirty="0"/>
              <a:t> изучают физические явления, которые происходят при химических </a:t>
            </a:r>
            <a:r>
              <a:rPr lang="ru-RU" sz="2400" dirty="0" smtClean="0"/>
              <a:t>реакциях</a:t>
            </a:r>
            <a:endParaRPr lang="ru-RU" sz="3600" dirty="0"/>
          </a:p>
        </p:txBody>
      </p:sp>
      <p:pic>
        <p:nvPicPr>
          <p:cNvPr id="13314" name="Picture 2" descr="https://autogear.ru/misc/i/gallery/94490/27637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r="3026"/>
          <a:stretch/>
        </p:blipFill>
        <p:spPr bwMode="auto">
          <a:xfrm>
            <a:off x="2289087" y="4106173"/>
            <a:ext cx="2208363" cy="23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ozlib.com/htm/img/17/21120/3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r="4535"/>
          <a:stretch/>
        </p:blipFill>
        <p:spPr bwMode="auto">
          <a:xfrm>
            <a:off x="213192" y="4177901"/>
            <a:ext cx="2075895" cy="225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isuct.ru/sites/default/files/department/ightu/ightu/15112019/dlya_say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72" y="4324956"/>
            <a:ext cx="2924353" cy="20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him-vest.ru/image/cache/catalog/image/cache/catalog/product/nvlab/_analiticheskoe_oborudovanie/ik-fure_spektrometry/7/editor7929-700x7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him-vest.ru/image/cache/catalog/image/cache/catalog/product/nvlab/_analiticheskoe_oborudovanie/ik-fure_spektrometry/7/editor7929-700x70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 descr="https://him-vest.ru/image/cache/catalog/image/cache/catalog/product/nvlab/_analiticheskoe_oborudovanie/ik-fure_spektrometry/7/editor7929-700x700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7" name="Picture 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b="13175"/>
          <a:stretch/>
        </p:blipFill>
        <p:spPr bwMode="auto">
          <a:xfrm>
            <a:off x="9946257" y="3471595"/>
            <a:ext cx="1944637" cy="132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ttps://nkprom.ru/upload/ammina.optimizer/jpg/q80/upload/iblock/7d5/dvukhluchevoy-atomno-absorbtsionnyy-spektrometr-aa-7000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45" y="4785078"/>
            <a:ext cx="2475342" cy="16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8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8354" y="396468"/>
            <a:ext cx="11913079" cy="903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Примеры применения </a:t>
            </a:r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ААС </a:t>
            </a:r>
            <a:endParaRPr lang="ru-RU" altLang="ru-RU" sz="44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для геологических проб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23733" r="55779" b="32956"/>
          <a:stretch/>
        </p:blipFill>
        <p:spPr bwMode="auto">
          <a:xfrm>
            <a:off x="6538822" y="1253616"/>
            <a:ext cx="5228323" cy="319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3" t="23733" r="16015" b="44025"/>
          <a:stretch/>
        </p:blipFill>
        <p:spPr bwMode="auto">
          <a:xfrm>
            <a:off x="272450" y="1177337"/>
            <a:ext cx="5119060" cy="193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t="18114" r="17995" b="59874"/>
          <a:stretch/>
        </p:blipFill>
        <p:spPr bwMode="auto">
          <a:xfrm>
            <a:off x="209550" y="2989056"/>
            <a:ext cx="5181960" cy="136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 t="24150" r="16368" b="40630"/>
          <a:stretch/>
        </p:blipFill>
        <p:spPr bwMode="auto">
          <a:xfrm>
            <a:off x="3726612" y="4426169"/>
            <a:ext cx="4907350" cy="205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424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8354" y="396468"/>
            <a:ext cx="11913079" cy="903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Примеры применения </a:t>
            </a:r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ААС </a:t>
            </a:r>
            <a:endParaRPr lang="ru-RU" altLang="ru-RU" sz="44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для геологических проб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213" r="39222" b="47673"/>
          <a:stretch/>
        </p:blipFill>
        <p:spPr bwMode="auto">
          <a:xfrm>
            <a:off x="246567" y="1299756"/>
            <a:ext cx="5788325" cy="261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9" t="18953" r="24576" b="53710"/>
          <a:stretch/>
        </p:blipFill>
        <p:spPr bwMode="auto">
          <a:xfrm>
            <a:off x="6034894" y="1414732"/>
            <a:ext cx="5966692" cy="230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t="18952" r="18491" b="63648"/>
          <a:stretch/>
        </p:blipFill>
        <p:spPr bwMode="auto">
          <a:xfrm>
            <a:off x="1511440" y="4284493"/>
            <a:ext cx="8823005" cy="187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436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8354" y="396468"/>
            <a:ext cx="11913079" cy="903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Примеры применения </a:t>
            </a:r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ААС </a:t>
            </a:r>
            <a:endParaRPr lang="ru-RU" altLang="ru-RU" sz="44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для геологических проб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9" t="26708" r="19345" b="50273"/>
          <a:stretch/>
        </p:blipFill>
        <p:spPr bwMode="auto">
          <a:xfrm>
            <a:off x="163488" y="1414732"/>
            <a:ext cx="5997623" cy="182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t="42012" r="8160" b="28994"/>
          <a:stretch/>
        </p:blipFill>
        <p:spPr bwMode="auto">
          <a:xfrm>
            <a:off x="1337807" y="4201063"/>
            <a:ext cx="9152627" cy="198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20629" r="71768" b="70566"/>
          <a:stretch/>
        </p:blipFill>
        <p:spPr bwMode="auto">
          <a:xfrm>
            <a:off x="1372315" y="3579962"/>
            <a:ext cx="3140016" cy="60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23899" r="41627" b="38742"/>
          <a:stretch/>
        </p:blipFill>
        <p:spPr bwMode="auto">
          <a:xfrm>
            <a:off x="6096000" y="1319841"/>
            <a:ext cx="5744478" cy="256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830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8354" y="396468"/>
            <a:ext cx="11913079" cy="903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Примеры применения </a:t>
            </a:r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ААС </a:t>
            </a:r>
            <a:endParaRPr lang="ru-RU" altLang="ru-RU" sz="44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для геологических проб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8" t="26290" r="28467" b="28176"/>
          <a:stretch/>
        </p:blipFill>
        <p:spPr bwMode="auto">
          <a:xfrm>
            <a:off x="319896" y="1299756"/>
            <a:ext cx="4640293" cy="267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3" t="21006" r="15519" b="54088"/>
          <a:stretch/>
        </p:blipFill>
        <p:spPr bwMode="auto">
          <a:xfrm>
            <a:off x="5874589" y="1544129"/>
            <a:ext cx="6038492" cy="170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29896" r="32924" b="13752"/>
          <a:stretch/>
        </p:blipFill>
        <p:spPr bwMode="auto">
          <a:xfrm>
            <a:off x="2571031" y="3347228"/>
            <a:ext cx="5719315" cy="328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896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8354" y="396468"/>
            <a:ext cx="11913079" cy="903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Примеры применения </a:t>
            </a:r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ААС </a:t>
            </a:r>
            <a:endParaRPr lang="ru-RU" altLang="ru-RU" sz="44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для геологических проб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9057" r="19552" b="43270"/>
          <a:stretch/>
        </p:blipFill>
        <p:spPr bwMode="auto">
          <a:xfrm>
            <a:off x="724619" y="4270077"/>
            <a:ext cx="5693434" cy="189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t="43270" r="18349" b="25409"/>
          <a:stretch/>
        </p:blipFill>
        <p:spPr bwMode="auto">
          <a:xfrm>
            <a:off x="508958" y="1647645"/>
            <a:ext cx="6271404" cy="226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t="26163" r="50501" b="18239"/>
          <a:stretch/>
        </p:blipFill>
        <p:spPr bwMode="auto">
          <a:xfrm>
            <a:off x="6992070" y="3141070"/>
            <a:ext cx="4464885" cy="333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2" t="22767" r="16792" b="48805"/>
          <a:stretch/>
        </p:blipFill>
        <p:spPr bwMode="auto">
          <a:xfrm>
            <a:off x="6334664" y="1229166"/>
            <a:ext cx="5779698" cy="194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775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75C9-06A8-4C39-9958-D6D7220C9AE7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1459202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59203" name="Rectangle 3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8353" y="1155592"/>
            <a:ext cx="11913079" cy="903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Примеры применения методов спектрального анализа </a:t>
            </a:r>
          </a:p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+mn-lt"/>
              </a:rPr>
              <a:t>для геологических проб</a:t>
            </a:r>
            <a:endParaRPr lang="de-DE" altLang="ru-RU"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1" t="18952" r="16934" b="32201"/>
          <a:stretch/>
        </p:blipFill>
        <p:spPr bwMode="auto">
          <a:xfrm>
            <a:off x="2278089" y="2058880"/>
            <a:ext cx="7772400" cy="41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248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High resolution spectrometers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36</a:t>
            </a:fld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 t="39371" r="10778" b="25032"/>
          <a:stretch/>
        </p:blipFill>
        <p:spPr bwMode="auto">
          <a:xfrm>
            <a:off x="283698" y="1758700"/>
            <a:ext cx="11617405" cy="364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8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High resolution spectrometers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37</a:t>
            </a:fld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t="22767" r="25354" b="15597"/>
          <a:stretch/>
        </p:blipFill>
        <p:spPr bwMode="auto">
          <a:xfrm>
            <a:off x="474455" y="1319838"/>
            <a:ext cx="5315424" cy="445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4" t="17862" r="20685" b="15723"/>
          <a:stretch/>
        </p:blipFill>
        <p:spPr bwMode="auto">
          <a:xfrm>
            <a:off x="6305909" y="1224951"/>
            <a:ext cx="5046453" cy="455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5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173" y="2486025"/>
            <a:ext cx="10018713" cy="1752599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7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66" y="162495"/>
            <a:ext cx="10972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Методы спектрального анализа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762" y="1293648"/>
            <a:ext cx="11933627" cy="2001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- методы определения химического состава вещества по спектру излучения его атомов под влиянием источника возбуждения (дуга, искра, пламя) – </a:t>
            </a:r>
            <a:r>
              <a:rPr lang="ru-RU" sz="2800" b="1" dirty="0" smtClean="0"/>
              <a:t>устаревшее</a:t>
            </a:r>
            <a:r>
              <a:rPr lang="ru-RU" sz="2800" dirty="0" smtClean="0"/>
              <a:t> определение</a:t>
            </a: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4</a:t>
            </a:fld>
            <a:endParaRPr lang="ru-RU" dirty="0"/>
          </a:p>
        </p:txBody>
      </p:sp>
      <p:pic>
        <p:nvPicPr>
          <p:cNvPr id="14338" name="Picture 2" descr="https://studfile.net/html/2706/1128/html_XSpQp0jU1M.M5MX/htmlconvd-QzK5tb_html_ac828324e4e198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2" y="2700784"/>
            <a:ext cx="8191500" cy="36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роект спектральный анализ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11954" r="52347" b="17761"/>
          <a:stretch/>
        </p:blipFill>
        <p:spPr bwMode="auto">
          <a:xfrm>
            <a:off x="8913465" y="2700784"/>
            <a:ext cx="2913349" cy="35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762" y="1008013"/>
            <a:ext cx="11666208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- Совокупность методов качественного и количественного определения состава объекта, основанная на изучении спектров взаимодействия материи с излучением, включая спектры ЭМИ, акустических волн, распределения по массам и энергиям элементарных частиц и др.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33213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150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+mn-lt"/>
              </a:rPr>
              <a:t>Атомно-абсорбционная спектрометрия (ААС)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970" y="1336778"/>
            <a:ext cx="11386867" cy="2001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- метод аналитической химии, основанный на селективном </a:t>
            </a:r>
            <a:r>
              <a:rPr lang="ru-RU" sz="2800" u="sng" dirty="0" smtClean="0"/>
              <a:t>поглощении</a:t>
            </a:r>
            <a:r>
              <a:rPr lang="ru-RU" sz="2800" dirty="0" smtClean="0"/>
              <a:t> электромагнитного излучения определенной длины волны </a:t>
            </a:r>
            <a:r>
              <a:rPr lang="ru-RU" sz="2800" u="sng" dirty="0" smtClean="0"/>
              <a:t>невозбужденными свободными </a:t>
            </a:r>
            <a:r>
              <a:rPr lang="ru-RU" sz="2800" dirty="0" smtClean="0"/>
              <a:t>от всех молекулярных связей нейтральными </a:t>
            </a:r>
            <a:r>
              <a:rPr lang="ru-RU" sz="2800" u="sng" dirty="0" smtClean="0"/>
              <a:t>атомами</a:t>
            </a:r>
            <a:r>
              <a:rPr lang="ru-RU" sz="2800" dirty="0" smtClean="0"/>
              <a:t> определяемого элемента</a:t>
            </a:r>
          </a:p>
          <a:p>
            <a:pPr marL="0" indent="0" algn="just">
              <a:buNone/>
            </a:pPr>
            <a:endParaRPr lang="ru-RU" sz="2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5</a:t>
            </a:fld>
            <a:endParaRPr lang="ru-RU" dirty="0"/>
          </a:p>
        </p:txBody>
      </p:sp>
      <p:pic>
        <p:nvPicPr>
          <p:cNvPr id="15362" name="Picture 2" descr="https://s0.showslide.ru/s_slide/34f1bd304179089df1022c1be1f198b9/244b72e6-66b6-4c7c-84fc-520166699c2e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r="3397" b="45451"/>
          <a:stretch/>
        </p:blipFill>
        <p:spPr bwMode="auto">
          <a:xfrm>
            <a:off x="1431983" y="3148639"/>
            <a:ext cx="8833449" cy="14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239108" y="5273165"/>
            <a:ext cx="609600" cy="76200"/>
          </a:xfrm>
          <a:prstGeom prst="rightArrow">
            <a:avLst>
              <a:gd name="adj1" fmla="val 50000"/>
              <a:gd name="adj2" fmla="val 2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2832338" y="5326011"/>
            <a:ext cx="609600" cy="76200"/>
          </a:xfrm>
          <a:prstGeom prst="rightArrow">
            <a:avLst>
              <a:gd name="adj1" fmla="val 50000"/>
              <a:gd name="adj2" fmla="val 2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737893" y="5235065"/>
            <a:ext cx="609600" cy="76200"/>
          </a:xfrm>
          <a:prstGeom prst="rightArrow">
            <a:avLst>
              <a:gd name="adj1" fmla="val 50000"/>
              <a:gd name="adj2" fmla="val 2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" name="TextBox 3"/>
          <p:cNvSpPr txBox="1"/>
          <p:nvPr/>
        </p:nvSpPr>
        <p:spPr>
          <a:xfrm>
            <a:off x="1035168" y="4856279"/>
            <a:ext cx="179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Селективный источник света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41938" y="5111210"/>
            <a:ext cx="179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Атомизатор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48708" y="4957322"/>
            <a:ext cx="179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Спектральный прибор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47493" y="4765333"/>
            <a:ext cx="1797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Электронная система регистрации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3612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67687" y="6307137"/>
            <a:ext cx="2133600" cy="476250"/>
          </a:xfrm>
        </p:spPr>
        <p:txBody>
          <a:bodyPr/>
          <a:lstStyle/>
          <a:p>
            <a:fld id="{0B90EE0C-5076-44ED-B9C5-46D7F24B6809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44713" y="9491"/>
            <a:ext cx="8229600" cy="11398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Спектр абсорбции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522233" y="1028157"/>
            <a:ext cx="1165781" cy="481013"/>
            <a:chOff x="1189" y="959"/>
            <a:chExt cx="996" cy="303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1216" y="1262"/>
              <a:ext cx="9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89" y="959"/>
              <a:ext cx="8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ru-RU" sz="2400" b="1" baseline="-25000" dirty="0" smtClean="0"/>
                <a:t>0</a:t>
              </a:r>
              <a:r>
                <a:rPr lang="en-US" altLang="ru-RU" sz="2400" b="1" baseline="-25000" dirty="0">
                  <a:sym typeface="Symbol" panose="05050102010706020507" pitchFamily="18" charset="2"/>
                </a:rPr>
                <a:t></a:t>
              </a:r>
              <a:endParaRPr lang="en-US" altLang="ru-RU" sz="2400" b="1" dirty="0">
                <a:sym typeface="Symbol" panose="05050102010706020507" pitchFamily="18" charset="2"/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0304200" y="1037825"/>
            <a:ext cx="1306730" cy="523875"/>
            <a:chOff x="3316" y="958"/>
            <a:chExt cx="980" cy="33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3316" y="1260"/>
              <a:ext cx="96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b="1" dirty="0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473" y="958"/>
              <a:ext cx="82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ru-RU" sz="2800" b="1" baseline="-25000" dirty="0" smtClean="0">
                  <a:sym typeface="Symbol" panose="05050102010706020507" pitchFamily="18" charset="2"/>
                </a:rPr>
                <a:t></a:t>
              </a:r>
              <a:endParaRPr lang="en-US" altLang="ru-RU" sz="2800" b="1" dirty="0">
                <a:sym typeface="Symbol" panose="05050102010706020507" pitchFamily="18" charset="2"/>
              </a:endParaRPr>
            </a:p>
          </p:txBody>
        </p:sp>
      </p:grp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8664312" y="996826"/>
            <a:ext cx="1639888" cy="1016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36" name="Group 34"/>
          <p:cNvGrpSpPr>
            <a:grpSpLocks/>
          </p:cNvGrpSpPr>
          <p:nvPr/>
        </p:nvGrpSpPr>
        <p:grpSpPr bwMode="auto">
          <a:xfrm>
            <a:off x="8232511" y="2251493"/>
            <a:ext cx="3246438" cy="2314779"/>
            <a:chOff x="3504" y="1434"/>
            <a:chExt cx="2045" cy="1676"/>
          </a:xfrm>
        </p:grpSpPr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H="1" flipV="1">
              <a:off x="3748" y="1434"/>
              <a:ext cx="0" cy="15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rot="5400000" flipH="1" flipV="1">
              <a:off x="4506" y="2192"/>
              <a:ext cx="0" cy="15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3504" y="1449"/>
              <a:ext cx="491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5275" y="2879"/>
              <a:ext cx="2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800" dirty="0">
                  <a:sym typeface="Symbol" panose="05050102010706020507" pitchFamily="18" charset="2"/>
                </a:rPr>
                <a:t></a:t>
              </a:r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3766" y="1772"/>
              <a:ext cx="14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ru-RU"/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4359" y="1440"/>
              <a:ext cx="823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ru-RU" sz="2400" b="1" baseline="-25000" dirty="0" smtClean="0"/>
                <a:t>0</a:t>
              </a:r>
              <a:r>
                <a:rPr lang="en-US" altLang="ru-RU" sz="2400" b="1" baseline="-25000" dirty="0">
                  <a:sym typeface="Symbol" panose="05050102010706020507" pitchFamily="18" charset="2"/>
                </a:rPr>
                <a:t></a:t>
              </a:r>
              <a:endParaRPr lang="en-US" altLang="ru-RU" sz="2400" b="1" dirty="0">
                <a:sym typeface="Symbol" panose="05050102010706020507" pitchFamily="18" charset="2"/>
              </a:endParaRPr>
            </a:p>
          </p:txBody>
        </p:sp>
      </p:grp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4468113" y="3214609"/>
            <a:ext cx="288131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dirty="0" smtClean="0"/>
              <a:t>При поглощении атомом кванта света валентные электроны в атомах совершают вынужденные переходы между двумя квантовыми состояниями: с более низких уровней энергии на более высокие</a:t>
            </a:r>
            <a:endParaRPr lang="ru-RU" altLang="ru-RU" sz="1800" baseline="-25000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ru-RU" altLang="ru-RU" sz="1800" baseline="-25000" dirty="0"/>
          </a:p>
        </p:txBody>
      </p:sp>
      <p:grpSp>
        <p:nvGrpSpPr>
          <p:cNvPr id="52" name="Group 50"/>
          <p:cNvGrpSpPr>
            <a:grpSpLocks/>
          </p:cNvGrpSpPr>
          <p:nvPr/>
        </p:nvGrpSpPr>
        <p:grpSpPr bwMode="auto">
          <a:xfrm>
            <a:off x="8664312" y="2874786"/>
            <a:ext cx="2232025" cy="1152525"/>
            <a:chOff x="3787" y="1797"/>
            <a:chExt cx="1406" cy="726"/>
          </a:xfrm>
        </p:grpSpPr>
        <p:grpSp>
          <p:nvGrpSpPr>
            <p:cNvPr id="53" name="Group 51"/>
            <p:cNvGrpSpPr>
              <a:grpSpLocks/>
            </p:cNvGrpSpPr>
            <p:nvPr/>
          </p:nvGrpSpPr>
          <p:grpSpPr bwMode="auto">
            <a:xfrm>
              <a:off x="3787" y="1797"/>
              <a:ext cx="1180" cy="726"/>
              <a:chOff x="3787" y="1797"/>
              <a:chExt cx="1180" cy="726"/>
            </a:xfrm>
          </p:grpSpPr>
          <p:sp>
            <p:nvSpPr>
              <p:cNvPr id="55" name="Freeform 52"/>
              <p:cNvSpPr>
                <a:spLocks/>
              </p:cNvSpPr>
              <p:nvPr/>
            </p:nvSpPr>
            <p:spPr bwMode="auto">
              <a:xfrm>
                <a:off x="4604" y="1797"/>
                <a:ext cx="45" cy="726"/>
              </a:xfrm>
              <a:custGeom>
                <a:avLst/>
                <a:gdLst>
                  <a:gd name="T0" fmla="*/ 91 w 91"/>
                  <a:gd name="T1" fmla="*/ 0 h 726"/>
                  <a:gd name="T2" fmla="*/ 45 w 91"/>
                  <a:gd name="T3" fmla="*/ 726 h 726"/>
                  <a:gd name="T4" fmla="*/ 0 w 91"/>
                  <a:gd name="T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726">
                    <a:moveTo>
                      <a:pt x="91" y="0"/>
                    </a:moveTo>
                    <a:cubicBezTo>
                      <a:pt x="75" y="363"/>
                      <a:pt x="60" y="726"/>
                      <a:pt x="45" y="726"/>
                    </a:cubicBezTo>
                    <a:cubicBezTo>
                      <a:pt x="30" y="726"/>
                      <a:pt x="7" y="121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53"/>
              <p:cNvSpPr>
                <a:spLocks/>
              </p:cNvSpPr>
              <p:nvPr/>
            </p:nvSpPr>
            <p:spPr bwMode="auto">
              <a:xfrm>
                <a:off x="4377" y="1797"/>
                <a:ext cx="46" cy="454"/>
              </a:xfrm>
              <a:custGeom>
                <a:avLst/>
                <a:gdLst>
                  <a:gd name="T0" fmla="*/ 91 w 91"/>
                  <a:gd name="T1" fmla="*/ 0 h 726"/>
                  <a:gd name="T2" fmla="*/ 45 w 91"/>
                  <a:gd name="T3" fmla="*/ 726 h 726"/>
                  <a:gd name="T4" fmla="*/ 0 w 91"/>
                  <a:gd name="T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726">
                    <a:moveTo>
                      <a:pt x="91" y="0"/>
                    </a:moveTo>
                    <a:cubicBezTo>
                      <a:pt x="75" y="363"/>
                      <a:pt x="60" y="726"/>
                      <a:pt x="45" y="726"/>
                    </a:cubicBezTo>
                    <a:cubicBezTo>
                      <a:pt x="30" y="726"/>
                      <a:pt x="7" y="121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54"/>
              <p:cNvSpPr>
                <a:spLocks/>
              </p:cNvSpPr>
              <p:nvPr/>
            </p:nvSpPr>
            <p:spPr bwMode="auto">
              <a:xfrm>
                <a:off x="4150" y="1797"/>
                <a:ext cx="46" cy="272"/>
              </a:xfrm>
              <a:custGeom>
                <a:avLst/>
                <a:gdLst>
                  <a:gd name="T0" fmla="*/ 91 w 91"/>
                  <a:gd name="T1" fmla="*/ 0 h 726"/>
                  <a:gd name="T2" fmla="*/ 45 w 91"/>
                  <a:gd name="T3" fmla="*/ 726 h 726"/>
                  <a:gd name="T4" fmla="*/ 0 w 91"/>
                  <a:gd name="T5" fmla="*/ 0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726">
                    <a:moveTo>
                      <a:pt x="91" y="0"/>
                    </a:moveTo>
                    <a:cubicBezTo>
                      <a:pt x="75" y="363"/>
                      <a:pt x="60" y="726"/>
                      <a:pt x="45" y="726"/>
                    </a:cubicBezTo>
                    <a:cubicBezTo>
                      <a:pt x="30" y="726"/>
                      <a:pt x="7" y="121"/>
                      <a:pt x="0" y="0"/>
                    </a:cubicBezTo>
                  </a:path>
                </a:pathLst>
              </a:custGeom>
              <a:no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Line 55"/>
              <p:cNvSpPr>
                <a:spLocks noChangeShapeType="1"/>
              </p:cNvSpPr>
              <p:nvPr/>
            </p:nvSpPr>
            <p:spPr bwMode="auto">
              <a:xfrm>
                <a:off x="3787" y="1797"/>
                <a:ext cx="363" cy="0"/>
              </a:xfrm>
              <a:prstGeom prst="line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Line 56"/>
              <p:cNvSpPr>
                <a:spLocks noChangeShapeType="1"/>
              </p:cNvSpPr>
              <p:nvPr/>
            </p:nvSpPr>
            <p:spPr bwMode="auto">
              <a:xfrm>
                <a:off x="4195" y="1797"/>
                <a:ext cx="182" cy="0"/>
              </a:xfrm>
              <a:prstGeom prst="line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Line 57"/>
              <p:cNvSpPr>
                <a:spLocks noChangeShapeType="1"/>
              </p:cNvSpPr>
              <p:nvPr/>
            </p:nvSpPr>
            <p:spPr bwMode="auto">
              <a:xfrm>
                <a:off x="4422" y="1797"/>
                <a:ext cx="182" cy="0"/>
              </a:xfrm>
              <a:prstGeom prst="line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>
                <a:off x="4649" y="1797"/>
                <a:ext cx="318" cy="0"/>
              </a:xfrm>
              <a:prstGeom prst="line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4" name="Text Box 59"/>
            <p:cNvSpPr txBox="1">
              <a:spLocks noChangeArrowheads="1"/>
            </p:cNvSpPr>
            <p:nvPr/>
          </p:nvSpPr>
          <p:spPr bwMode="auto">
            <a:xfrm>
              <a:off x="4694" y="2251"/>
              <a:ext cx="499" cy="2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ru-RU" sz="1600" b="1" baseline="-25000" dirty="0" smtClean="0">
                  <a:latin typeface="Arial Unicode MS" panose="020B0604020202020204" pitchFamily="34" charset="-128"/>
                  <a:sym typeface="Symbol" panose="05050102010706020507" pitchFamily="18" charset="2"/>
                </a:rPr>
                <a:t></a:t>
              </a:r>
              <a:endParaRPr lang="ru-RU" altLang="ru-RU" sz="1600" b="1" baseline="-25000" dirty="0">
                <a:latin typeface="Arial Unicode MS" panose="020B0604020202020204" pitchFamily="34" charset="-128"/>
                <a:sym typeface="Symbol" panose="05050102010706020507" pitchFamily="18" charset="2"/>
              </a:endParaRPr>
            </a:p>
          </p:txBody>
        </p:sp>
      </p:grpSp>
      <p:grpSp>
        <p:nvGrpSpPr>
          <p:cNvPr id="62" name="Group 60"/>
          <p:cNvGrpSpPr>
            <a:grpSpLocks/>
          </p:cNvGrpSpPr>
          <p:nvPr/>
        </p:nvGrpSpPr>
        <p:grpSpPr bwMode="auto">
          <a:xfrm>
            <a:off x="8232511" y="4403649"/>
            <a:ext cx="3225800" cy="1852613"/>
            <a:chOff x="3522" y="2998"/>
            <a:chExt cx="2032" cy="1167"/>
          </a:xfrm>
        </p:grpSpPr>
        <p:grpSp>
          <p:nvGrpSpPr>
            <p:cNvPr id="63" name="Group 61"/>
            <p:cNvGrpSpPr>
              <a:grpSpLocks/>
            </p:cNvGrpSpPr>
            <p:nvPr/>
          </p:nvGrpSpPr>
          <p:grpSpPr bwMode="auto">
            <a:xfrm>
              <a:off x="3522" y="2998"/>
              <a:ext cx="2032" cy="1167"/>
              <a:chOff x="3522" y="2998"/>
              <a:chExt cx="2032" cy="1167"/>
            </a:xfrm>
          </p:grpSpPr>
          <p:sp>
            <p:nvSpPr>
              <p:cNvPr id="75" name="Text Box 62"/>
              <p:cNvSpPr txBox="1">
                <a:spLocks noChangeArrowheads="1"/>
              </p:cNvSpPr>
              <p:nvPr/>
            </p:nvSpPr>
            <p:spPr bwMode="auto">
              <a:xfrm>
                <a:off x="5289" y="3934"/>
                <a:ext cx="26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1800" dirty="0">
                    <a:sym typeface="Symbol" panose="05050102010706020507" pitchFamily="18" charset="2"/>
                  </a:rPr>
                  <a:t></a:t>
                </a:r>
              </a:p>
            </p:txBody>
          </p:sp>
          <p:sp>
            <p:nvSpPr>
              <p:cNvPr id="76" name="Line 63"/>
              <p:cNvSpPr>
                <a:spLocks noChangeShapeType="1"/>
              </p:cNvSpPr>
              <p:nvPr/>
            </p:nvSpPr>
            <p:spPr bwMode="auto">
              <a:xfrm flipV="1">
                <a:off x="3747" y="2998"/>
                <a:ext cx="0" cy="10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77" name="Text Box 64"/>
              <p:cNvSpPr txBox="1">
                <a:spLocks noChangeArrowheads="1"/>
              </p:cNvSpPr>
              <p:nvPr/>
            </p:nvSpPr>
            <p:spPr bwMode="auto">
              <a:xfrm>
                <a:off x="3522" y="3058"/>
                <a:ext cx="265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ru-RU" sz="2400" b="1" dirty="0"/>
                  <a:t>J</a:t>
                </a:r>
                <a:endParaRPr lang="ru-RU" altLang="ru-RU" sz="2400" b="1" dirty="0"/>
              </a:p>
            </p:txBody>
          </p:sp>
          <p:sp>
            <p:nvSpPr>
              <p:cNvPr id="78" name="Line 65"/>
              <p:cNvSpPr>
                <a:spLocks noChangeShapeType="1"/>
              </p:cNvSpPr>
              <p:nvPr/>
            </p:nvSpPr>
            <p:spPr bwMode="auto">
              <a:xfrm flipV="1">
                <a:off x="3744" y="4022"/>
                <a:ext cx="1507" cy="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4" name="Freeform 66"/>
            <p:cNvSpPr>
              <a:spLocks/>
            </p:cNvSpPr>
            <p:nvPr/>
          </p:nvSpPr>
          <p:spPr bwMode="auto">
            <a:xfrm rot="10800000">
              <a:off x="4602" y="3203"/>
              <a:ext cx="45" cy="726"/>
            </a:xfrm>
            <a:custGeom>
              <a:avLst/>
              <a:gdLst>
                <a:gd name="T0" fmla="*/ 91 w 91"/>
                <a:gd name="T1" fmla="*/ 0 h 726"/>
                <a:gd name="T2" fmla="*/ 45 w 91"/>
                <a:gd name="T3" fmla="*/ 726 h 726"/>
                <a:gd name="T4" fmla="*/ 0 w 91"/>
                <a:gd name="T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726">
                  <a:moveTo>
                    <a:pt x="91" y="0"/>
                  </a:moveTo>
                  <a:cubicBezTo>
                    <a:pt x="75" y="363"/>
                    <a:pt x="60" y="726"/>
                    <a:pt x="45" y="726"/>
                  </a:cubicBezTo>
                  <a:cubicBezTo>
                    <a:pt x="30" y="726"/>
                    <a:pt x="7" y="121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 rot="10800000">
              <a:off x="4377" y="3475"/>
              <a:ext cx="46" cy="454"/>
            </a:xfrm>
            <a:custGeom>
              <a:avLst/>
              <a:gdLst>
                <a:gd name="T0" fmla="*/ 91 w 91"/>
                <a:gd name="T1" fmla="*/ 0 h 726"/>
                <a:gd name="T2" fmla="*/ 45 w 91"/>
                <a:gd name="T3" fmla="*/ 726 h 726"/>
                <a:gd name="T4" fmla="*/ 0 w 91"/>
                <a:gd name="T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726">
                  <a:moveTo>
                    <a:pt x="91" y="0"/>
                  </a:moveTo>
                  <a:cubicBezTo>
                    <a:pt x="75" y="363"/>
                    <a:pt x="60" y="726"/>
                    <a:pt x="45" y="726"/>
                  </a:cubicBezTo>
                  <a:cubicBezTo>
                    <a:pt x="30" y="726"/>
                    <a:pt x="7" y="121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 rot="10800000">
              <a:off x="4150" y="3657"/>
              <a:ext cx="46" cy="272"/>
            </a:xfrm>
            <a:custGeom>
              <a:avLst/>
              <a:gdLst>
                <a:gd name="T0" fmla="*/ 91 w 91"/>
                <a:gd name="T1" fmla="*/ 0 h 726"/>
                <a:gd name="T2" fmla="*/ 45 w 91"/>
                <a:gd name="T3" fmla="*/ 726 h 726"/>
                <a:gd name="T4" fmla="*/ 0 w 91"/>
                <a:gd name="T5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726">
                  <a:moveTo>
                    <a:pt x="91" y="0"/>
                  </a:moveTo>
                  <a:cubicBezTo>
                    <a:pt x="75" y="363"/>
                    <a:pt x="60" y="726"/>
                    <a:pt x="45" y="726"/>
                  </a:cubicBezTo>
                  <a:cubicBezTo>
                    <a:pt x="30" y="726"/>
                    <a:pt x="7" y="121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 rot="10800000">
              <a:off x="3787" y="3929"/>
              <a:ext cx="363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Line 70"/>
            <p:cNvSpPr>
              <a:spLocks noChangeShapeType="1"/>
            </p:cNvSpPr>
            <p:nvPr/>
          </p:nvSpPr>
          <p:spPr bwMode="auto">
            <a:xfrm rot="10800000">
              <a:off x="4195" y="3929"/>
              <a:ext cx="182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Line 71"/>
            <p:cNvSpPr>
              <a:spLocks noChangeShapeType="1"/>
            </p:cNvSpPr>
            <p:nvPr/>
          </p:nvSpPr>
          <p:spPr bwMode="auto">
            <a:xfrm rot="10800000">
              <a:off x="4422" y="3929"/>
              <a:ext cx="182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Line 72"/>
            <p:cNvSpPr>
              <a:spLocks noChangeShapeType="1"/>
            </p:cNvSpPr>
            <p:nvPr/>
          </p:nvSpPr>
          <p:spPr bwMode="auto">
            <a:xfrm rot="10800000">
              <a:off x="4649" y="3929"/>
              <a:ext cx="318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4127609" y="5558783"/>
                <a:ext cx="3562321" cy="856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𝑖𝑜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sSub>
                            <m:sSubPr>
                              <m:ctrlP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𝑖𝑜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609" y="5558783"/>
                <a:ext cx="3562321" cy="85600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 Box 48"/>
          <p:cNvSpPr txBox="1">
            <a:spLocks noChangeArrowheads="1"/>
          </p:cNvSpPr>
          <p:nvPr/>
        </p:nvSpPr>
        <p:spPr bwMode="auto">
          <a:xfrm>
            <a:off x="590098" y="1797629"/>
            <a:ext cx="352824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u="sng" dirty="0" smtClean="0"/>
              <a:t>Возбуждение атомов за счет:</a:t>
            </a:r>
          </a:p>
          <a:p>
            <a:pPr marL="285750" indent="-285750" algn="ctr">
              <a:spcBef>
                <a:spcPct val="50000"/>
              </a:spcBef>
              <a:buFont typeface="Arial" charset="0"/>
              <a:buChar char="•"/>
            </a:pPr>
            <a:r>
              <a:rPr lang="ru-RU" altLang="ru-RU" sz="2000" dirty="0" smtClean="0"/>
              <a:t>Тепловой энергии</a:t>
            </a:r>
          </a:p>
          <a:p>
            <a:pPr marL="285750" indent="-285750" algn="ctr">
              <a:spcBef>
                <a:spcPct val="50000"/>
              </a:spcBef>
              <a:buFont typeface="Arial" charset="0"/>
              <a:buChar char="•"/>
            </a:pPr>
            <a:r>
              <a:rPr lang="ru-RU" altLang="ru-RU" sz="2000" dirty="0" smtClean="0"/>
              <a:t>Световой энергии</a:t>
            </a:r>
            <a:endParaRPr lang="ru-RU" altLang="ru-RU" sz="2000" dirty="0"/>
          </a:p>
          <a:p>
            <a:pPr algn="ctr">
              <a:spcBef>
                <a:spcPct val="50000"/>
              </a:spcBef>
            </a:pPr>
            <a:endParaRPr lang="ru-RU" altLang="ru-RU" sz="2000" baseline="-25000" dirty="0"/>
          </a:p>
        </p:txBody>
      </p:sp>
      <p:sp>
        <p:nvSpPr>
          <p:cNvPr id="101" name="Text Box 48"/>
          <p:cNvSpPr txBox="1">
            <a:spLocks noChangeArrowheads="1"/>
          </p:cNvSpPr>
          <p:nvPr/>
        </p:nvSpPr>
        <p:spPr bwMode="auto">
          <a:xfrm>
            <a:off x="4366794" y="1299763"/>
            <a:ext cx="288131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b="1" dirty="0" smtClean="0"/>
              <a:t>Поглощение кванта света атомом возможно только в том случае, если энергия кванта </a:t>
            </a:r>
            <a:r>
              <a:rPr lang="ru-RU" altLang="ru-RU" sz="1800" b="1" u="sng" dirty="0" smtClean="0"/>
              <a:t>равна</a:t>
            </a:r>
            <a:r>
              <a:rPr lang="ru-RU" altLang="ru-RU" sz="1800" b="1" dirty="0" smtClean="0"/>
              <a:t> разности энергий двух состояний атомной системы</a:t>
            </a:r>
            <a:endParaRPr lang="ru-RU" altLang="ru-RU" sz="1800" b="1" baseline="-25000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ru-RU" altLang="ru-RU" sz="1800" b="1" baseline="-250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t="45067" r="54646" b="17385"/>
          <a:stretch/>
        </p:blipFill>
        <p:spPr bwMode="auto">
          <a:xfrm>
            <a:off x="590098" y="3297378"/>
            <a:ext cx="3264404" cy="321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 descr="C:\Users\newvi\Desktop\модель атома бо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845" y="174719"/>
            <a:ext cx="1622910" cy="162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8395" y="489699"/>
            <a:ext cx="10540206" cy="11398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Величины, характеризующие явление абсорбции излучения </a:t>
            </a:r>
            <a:endParaRPr lang="ru-RU" altLang="ru-RU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225316"/>
              </p:ext>
            </p:extLst>
          </p:nvPr>
        </p:nvGraphicFramePr>
        <p:xfrm>
          <a:off x="3762375" y="2514600"/>
          <a:ext cx="2174875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8" name="Уравнение" r:id="rId3" imgW="914400" imgH="431640" progId="Equation.3">
                  <p:embed/>
                </p:oleObj>
              </mc:Choice>
              <mc:Fallback>
                <p:oleObj name="Уравнение" r:id="rId3" imgW="914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75" y="2514600"/>
                        <a:ext cx="2174875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593184"/>
              </p:ext>
            </p:extLst>
          </p:nvPr>
        </p:nvGraphicFramePr>
        <p:xfrm>
          <a:off x="7218363" y="2609850"/>
          <a:ext cx="3714750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9" name="Уравнение" r:id="rId5" imgW="1562040" imgH="431640" progId="Equation.3">
                  <p:embed/>
                </p:oleObj>
              </mc:Choice>
              <mc:Fallback>
                <p:oleObj name="Уравнение" r:id="rId5" imgW="1562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363" y="2609850"/>
                        <a:ext cx="3714750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184153"/>
              </p:ext>
            </p:extLst>
          </p:nvPr>
        </p:nvGraphicFramePr>
        <p:xfrm>
          <a:off x="3976688" y="4619625"/>
          <a:ext cx="38354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0" name="Уравнение" r:id="rId7" imgW="1612800" imgH="444240" progId="Equation.3">
                  <p:embed/>
                </p:oleObj>
              </mc:Choice>
              <mc:Fallback>
                <p:oleObj name="Уравнение" r:id="rId7" imgW="16128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688" y="4619625"/>
                        <a:ext cx="38354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27873" y="4619789"/>
            <a:ext cx="31745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 alt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82199" y="1798424"/>
            <a:ext cx="301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u="sng" dirty="0" smtClean="0"/>
              <a:t>Светопропускание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62729" y="1871299"/>
            <a:ext cx="2914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u="sng" dirty="0" err="1" smtClean="0"/>
              <a:t>Светопоглощение</a:t>
            </a:r>
            <a:endParaRPr lang="ru-RU" altLang="ru-RU" sz="2800" u="sng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3027873" y="3941352"/>
            <a:ext cx="6607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u="sng" dirty="0" smtClean="0"/>
              <a:t>Абсорбция</a:t>
            </a:r>
            <a:r>
              <a:rPr lang="en-US" altLang="ru-RU" sz="3200" b="1" u="sng" dirty="0" smtClean="0"/>
              <a:t> (</a:t>
            </a:r>
            <a:r>
              <a:rPr lang="ru-RU" altLang="ru-RU" sz="3200" b="1" u="sng" dirty="0" smtClean="0"/>
              <a:t>оптическая плотность)</a:t>
            </a:r>
            <a:endParaRPr lang="ru-RU" sz="3200" b="1" u="sng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3AD46-BA3A-457B-99BE-191CB696BB70}" type="slidenum">
              <a:rPr lang="ru-RU" smtClean="0"/>
              <a:t>7</a:t>
            </a:fld>
            <a:endParaRPr lang="ru-RU"/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 rot="5400000">
            <a:off x="1243417" y="1526889"/>
            <a:ext cx="1134179" cy="1055689"/>
            <a:chOff x="1216" y="597"/>
            <a:chExt cx="969" cy="665"/>
          </a:xfrm>
        </p:grpSpPr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V="1">
              <a:off x="1216" y="1262"/>
              <a:ext cx="9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 rot="16200000">
              <a:off x="1318" y="703"/>
              <a:ext cx="607" cy="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ru-RU" sz="2400" b="1" baseline="-25000" dirty="0" smtClean="0"/>
                <a:t>0</a:t>
              </a:r>
              <a:r>
                <a:rPr lang="en-US" altLang="ru-RU" sz="2400" b="1" baseline="-25000" dirty="0">
                  <a:sym typeface="Symbol" panose="05050102010706020507" pitchFamily="18" charset="2"/>
                </a:rPr>
                <a:t></a:t>
              </a:r>
              <a:endParaRPr lang="en-US" altLang="ru-RU" sz="2400" b="1" dirty="0">
                <a:sym typeface="Symbol" panose="05050102010706020507" pitchFamily="18" charset="2"/>
              </a:endParaRPr>
            </a:p>
          </p:txBody>
        </p:sp>
      </p:grp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555482" y="2621822"/>
            <a:ext cx="1639888" cy="1016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18" name="Group 7"/>
          <p:cNvGrpSpPr>
            <a:grpSpLocks/>
          </p:cNvGrpSpPr>
          <p:nvPr/>
        </p:nvGrpSpPr>
        <p:grpSpPr bwMode="auto">
          <a:xfrm rot="5400000">
            <a:off x="1252367" y="3709974"/>
            <a:ext cx="1292063" cy="1147763"/>
            <a:chOff x="3316" y="537"/>
            <a:chExt cx="969" cy="723"/>
          </a:xfrm>
        </p:grpSpPr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3316" y="1260"/>
              <a:ext cx="96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 b="1" dirty="0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 rot="16200000">
              <a:off x="3539" y="686"/>
              <a:ext cx="691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ru-RU" sz="2800" b="1" baseline="-25000" dirty="0" smtClean="0">
                  <a:sym typeface="Symbol" panose="05050102010706020507" pitchFamily="18" charset="2"/>
                </a:rPr>
                <a:t></a:t>
              </a:r>
              <a:endParaRPr lang="en-US" altLang="ru-RU" sz="2800" b="1" dirty="0">
                <a:sym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0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34" name="Rectangle 18"/>
          <p:cNvSpPr>
            <a:spLocks noGrp="1" noChangeArrowheads="1"/>
          </p:cNvSpPr>
          <p:nvPr>
            <p:ph type="title"/>
          </p:nvPr>
        </p:nvSpPr>
        <p:spPr>
          <a:xfrm>
            <a:off x="741872" y="0"/>
            <a:ext cx="10886536" cy="1319210"/>
          </a:xfrm>
        </p:spPr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Уравнение абсорбции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3C05-3C52-45CC-934A-E33742F899E7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5605440" y="3441453"/>
            <a:ext cx="57984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i="1" dirty="0"/>
              <a:t>Причины отклонения реальной зависимости от </a:t>
            </a:r>
            <a:r>
              <a:rPr lang="ru-RU" altLang="ru-RU" sz="1800" i="1" dirty="0" smtClean="0"/>
              <a:t>теоретической </a:t>
            </a:r>
            <a:endParaRPr lang="ru-RU" altLang="ru-RU" sz="1800" i="1" dirty="0"/>
          </a:p>
        </p:txBody>
      </p: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880499" y="4095065"/>
            <a:ext cx="1684825" cy="335995"/>
            <a:chOff x="605" y="2976"/>
            <a:chExt cx="1248" cy="288"/>
          </a:xfrm>
        </p:grpSpPr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605" y="3264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729" y="2976"/>
              <a:ext cx="8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800" dirty="0"/>
                <a:t>0,3-0,4</a:t>
              </a:r>
            </a:p>
          </p:txBody>
        </p:sp>
      </p:grp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900494" y="2620292"/>
            <a:ext cx="79692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2000" i="1" dirty="0">
                <a:latin typeface="Times New Roman" panose="02020603050405020304" pitchFamily="18" charset="0"/>
              </a:rPr>
              <a:t>l</a:t>
            </a:r>
            <a:r>
              <a:rPr lang="en-US" altLang="ru-RU" sz="2000" i="1" dirty="0" smtClean="0">
                <a:latin typeface="Times New Roman" panose="02020603050405020304" pitchFamily="18" charset="0"/>
              </a:rPr>
              <a:t> –</a:t>
            </a:r>
            <a:r>
              <a:rPr lang="ru-RU" altLang="ru-RU" sz="2000" i="1" dirty="0" smtClean="0">
                <a:latin typeface="Times New Roman" panose="02020603050405020304" pitchFamily="18" charset="0"/>
              </a:rPr>
              <a:t>толщина поглощающего слоя в атомизаторе</a:t>
            </a:r>
          </a:p>
          <a:p>
            <a:pPr algn="ctr"/>
            <a:r>
              <a:rPr lang="en-US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i="1" dirty="0" smtClean="0">
                <a:latin typeface="Times New Roman" panose="02020603050405020304" pitchFamily="18" charset="0"/>
              </a:rPr>
              <a:t>- </a:t>
            </a:r>
            <a:r>
              <a:rPr lang="ru-RU" altLang="ru-RU" sz="2000" i="1" dirty="0">
                <a:latin typeface="Times New Roman" panose="02020603050405020304" pitchFamily="18" charset="0"/>
              </a:rPr>
              <a:t>коэффициент </a:t>
            </a:r>
            <a:r>
              <a:rPr lang="ru-RU" altLang="ru-RU" sz="2000" i="1" dirty="0" smtClean="0">
                <a:latin typeface="Times New Roman" panose="02020603050405020304" pitchFamily="18" charset="0"/>
              </a:rPr>
              <a:t>поглощения</a:t>
            </a:r>
            <a:r>
              <a:rPr lang="en-US" altLang="ru-RU" sz="2000" i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000" i="1" dirty="0" smtClean="0">
                <a:latin typeface="Times New Roman" panose="02020603050405020304" pitchFamily="18" charset="0"/>
              </a:rPr>
              <a:t>для конкретного элемента</a:t>
            </a:r>
            <a:endParaRPr lang="ru-RU" altLang="ru-RU" sz="2000" i="1" dirty="0">
              <a:latin typeface="Times New Roman" panose="02020603050405020304" pitchFamily="18" charset="0"/>
            </a:endParaRP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386557" y="3328987"/>
            <a:ext cx="4608138" cy="2529881"/>
            <a:chOff x="1316" y="2322"/>
            <a:chExt cx="3437" cy="2092"/>
          </a:xfrm>
        </p:grpSpPr>
        <p:grpSp>
          <p:nvGrpSpPr>
            <p:cNvPr id="31" name="Group 9"/>
            <p:cNvGrpSpPr>
              <a:grpSpLocks/>
            </p:cNvGrpSpPr>
            <p:nvPr/>
          </p:nvGrpSpPr>
          <p:grpSpPr bwMode="auto">
            <a:xfrm>
              <a:off x="1316" y="2322"/>
              <a:ext cx="3437" cy="2092"/>
              <a:chOff x="365" y="2322"/>
              <a:chExt cx="3437" cy="2092"/>
            </a:xfrm>
          </p:grpSpPr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 flipH="1" flipV="1">
                <a:off x="731" y="2322"/>
                <a:ext cx="19" cy="17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35" name="Line 6"/>
              <p:cNvSpPr>
                <a:spLocks noChangeShapeType="1"/>
              </p:cNvSpPr>
              <p:nvPr/>
            </p:nvSpPr>
            <p:spPr bwMode="auto">
              <a:xfrm flipV="1">
                <a:off x="776" y="4098"/>
                <a:ext cx="234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36" name="Text Box 7"/>
              <p:cNvSpPr txBox="1">
                <a:spLocks noChangeArrowheads="1"/>
              </p:cNvSpPr>
              <p:nvPr/>
            </p:nvSpPr>
            <p:spPr bwMode="auto">
              <a:xfrm>
                <a:off x="365" y="2415"/>
                <a:ext cx="65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2400" i="1">
                    <a:latin typeface="Times New Roman" panose="02020603050405020304" pitchFamily="18" charset="0"/>
                  </a:rPr>
                  <a:t>А</a:t>
                </a:r>
              </a:p>
            </p:txBody>
          </p:sp>
          <p:sp>
            <p:nvSpPr>
              <p:cNvPr id="37" name="Text Box 8"/>
              <p:cNvSpPr txBox="1">
                <a:spLocks noChangeArrowheads="1"/>
              </p:cNvSpPr>
              <p:nvPr/>
            </p:nvSpPr>
            <p:spPr bwMode="auto">
              <a:xfrm>
                <a:off x="3144" y="4032"/>
                <a:ext cx="658" cy="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5000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ru-RU" sz="2400" i="1" dirty="0">
                    <a:latin typeface="Times New Roman" panose="02020603050405020304" pitchFamily="18" charset="0"/>
                  </a:rPr>
                  <a:t>C</a:t>
                </a:r>
                <a:endParaRPr lang="ru-RU" altLang="ru-RU" sz="2400" i="1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 flipV="1">
              <a:off x="1701" y="2505"/>
              <a:ext cx="2002" cy="15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1701" y="2578"/>
              <a:ext cx="2468" cy="1509"/>
            </a:xfrm>
            <a:custGeom>
              <a:avLst/>
              <a:gdLst>
                <a:gd name="T0" fmla="*/ 0 w 2468"/>
                <a:gd name="T1" fmla="*/ 1509 h 1509"/>
                <a:gd name="T2" fmla="*/ 1316 w 2468"/>
                <a:gd name="T3" fmla="*/ 613 h 1509"/>
                <a:gd name="T4" fmla="*/ 2468 w 2468"/>
                <a:gd name="T5" fmla="*/ 0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68" h="1509">
                  <a:moveTo>
                    <a:pt x="0" y="1509"/>
                  </a:moveTo>
                  <a:cubicBezTo>
                    <a:pt x="452" y="1186"/>
                    <a:pt x="905" y="864"/>
                    <a:pt x="1316" y="613"/>
                  </a:cubicBezTo>
                  <a:cubicBezTo>
                    <a:pt x="1727" y="362"/>
                    <a:pt x="2276" y="102"/>
                    <a:pt x="2468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/>
                      </a:gs>
                      <a:gs pos="50000">
                        <a:schemeClr val="accent1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30992" y="1980088"/>
                <a:ext cx="2507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𝑨</m:t>
                      </m:r>
                      <m:r>
                        <a:rPr lang="en-US" sz="3200" b="1" i="1" smtClean="0">
                          <a:latin typeface="Cambria Math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3200" b="1" i="1" smtClean="0">
                          <a:latin typeface="Cambria Math"/>
                        </a:rPr>
                        <m:t>∗</m:t>
                      </m:r>
                      <m:r>
                        <a:rPr lang="en-US" sz="3200" b="1" i="1" smtClean="0">
                          <a:latin typeface="Cambria Math"/>
                        </a:rPr>
                        <m:t>𝑪</m:t>
                      </m:r>
                      <m:r>
                        <a:rPr lang="en-US" sz="3200" b="1" i="1" smtClean="0">
                          <a:latin typeface="Cambria Math"/>
                        </a:rPr>
                        <m:t>∗</m:t>
                      </m:r>
                      <m:r>
                        <a:rPr lang="en-US" sz="3200" b="1" i="1" smtClean="0">
                          <a:latin typeface="Cambria Math"/>
                        </a:rPr>
                        <m:t>𝒍</m:t>
                      </m:r>
                    </m:oMath>
                  </m:oMathPara>
                </a14:m>
                <a:endParaRPr lang="en-US" sz="3200" b="1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992" y="1980088"/>
                <a:ext cx="250703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47901" y="1712399"/>
                <a:ext cx="2167856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𝐼</m:t>
                      </m:r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01" y="1712399"/>
                <a:ext cx="2167856" cy="5309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323738" y="1184921"/>
                <a:ext cx="3122762" cy="52322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/>
                      </a:rPr>
                      <m:t>𝑨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lg</m:t>
                    </m:r>
                    <m:r>
                      <a:rPr lang="en-US" sz="2800" b="0" i="1" smtClean="0">
                        <a:latin typeface="Cambria Math"/>
                      </a:rPr>
                      <m:t>⁡(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 smtClean="0"/>
                  <a:t>/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𝐼</m:t>
                    </m:r>
                  </m:oMath>
                </a14:m>
                <a:r>
                  <a:rPr lang="en-US" sz="2800" dirty="0" smtClean="0">
                    <a:latin typeface="Cambria Math"/>
                  </a:rPr>
                  <a:t>) =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𝑘𝑙𝐶</m:t>
                    </m:r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738" y="1184921"/>
                <a:ext cx="3122762" cy="523220"/>
              </a:xfrm>
              <a:prstGeom prst="rect">
                <a:avLst/>
              </a:prstGeom>
              <a:blipFill>
                <a:blip r:embed="rId4"/>
                <a:stretch>
                  <a:fillRect t="-13953" b="-325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386557" y="1169704"/>
            <a:ext cx="4290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Закон </a:t>
            </a:r>
            <a:r>
              <a:rPr lang="ru-RU" sz="2400" b="1" i="1" dirty="0" err="1" smtClean="0"/>
              <a:t>Бугера</a:t>
            </a:r>
            <a:r>
              <a:rPr lang="ru-RU" sz="2400" b="1" i="1" dirty="0" smtClean="0"/>
              <a:t>-Ламберта-</a:t>
            </a:r>
            <a:r>
              <a:rPr lang="ru-RU" sz="2400" b="1" i="1" dirty="0" err="1" smtClean="0"/>
              <a:t>Бера</a:t>
            </a:r>
            <a:endParaRPr lang="ru-RU" sz="2400" b="1" dirty="0"/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5605441" y="4285811"/>
            <a:ext cx="579847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i="1" dirty="0" smtClean="0"/>
              <a:t>Ионизаци</a:t>
            </a:r>
            <a:r>
              <a:rPr lang="ru-RU" altLang="ru-RU" i="1" dirty="0" smtClean="0"/>
              <a:t>я элементов, химические помехи, наличие </a:t>
            </a:r>
            <a:r>
              <a:rPr lang="ru-RU" altLang="ru-RU" i="1" dirty="0" err="1" smtClean="0"/>
              <a:t>неразрешаемых</a:t>
            </a:r>
            <a:r>
              <a:rPr lang="ru-RU" altLang="ru-RU" i="1" dirty="0" smtClean="0"/>
              <a:t> мультиплетов спектральных линий, излучение атомизатора, рассеянный свет, широкий профиль линии эмиссии селективного источника, неоднородность распределения атомов в атомизаторе</a:t>
            </a:r>
            <a:endParaRPr lang="ru-RU" alt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648996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34" name="Rectangle 18"/>
          <p:cNvSpPr>
            <a:spLocks noGrp="1" noChangeArrowheads="1"/>
          </p:cNvSpPr>
          <p:nvPr>
            <p:ph type="title"/>
          </p:nvPr>
        </p:nvSpPr>
        <p:spPr>
          <a:xfrm>
            <a:off x="741871" y="149227"/>
            <a:ext cx="10886537" cy="1319210"/>
          </a:xfrm>
        </p:spPr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rgbClr val="002060"/>
                </a:solidFill>
                <a:latin typeface="+mn-lt"/>
              </a:rPr>
              <a:t>Условия А. </a:t>
            </a:r>
            <a:r>
              <a:rPr lang="ru-RU" altLang="ru-RU" sz="3600" b="1" dirty="0" err="1" smtClean="0">
                <a:solidFill>
                  <a:srgbClr val="002060"/>
                </a:solidFill>
                <a:latin typeface="+mn-lt"/>
              </a:rPr>
              <a:t>Уолша</a:t>
            </a:r>
            <a:endParaRPr lang="ru-RU" alt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3C05-3C52-45CC-934A-E33742F899E7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38354" y="1114888"/>
            <a:ext cx="104706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Частоты </a:t>
            </a:r>
            <a:r>
              <a:rPr lang="ru-RU" sz="2400" dirty="0"/>
              <a:t>ν</a:t>
            </a:r>
            <a:r>
              <a:rPr lang="ru-RU" sz="2400" baseline="-25000" dirty="0"/>
              <a:t>0</a:t>
            </a:r>
            <a:r>
              <a:rPr lang="ru-RU" sz="2400" dirty="0"/>
              <a:t> (длины волн λ</a:t>
            </a:r>
            <a:r>
              <a:rPr lang="ru-RU" sz="2400" baseline="-25000" dirty="0"/>
              <a:t>0</a:t>
            </a:r>
            <a:r>
              <a:rPr lang="ru-RU" sz="2400" dirty="0"/>
              <a:t>) для линии поглощения (верхний индекс А), соответствующие максимальному поглощению атомных паров исследуемого элемента, и линии излучения (верхний индекс Е), соответствующие длине волны максимальной интенсивности излучения селективного источника света, должны совпадать: ν</a:t>
            </a:r>
            <a:r>
              <a:rPr lang="ru-RU" sz="2400" baseline="-25000" dirty="0"/>
              <a:t>0 </a:t>
            </a:r>
            <a:r>
              <a:rPr lang="ru-RU" sz="2400" baseline="30000" dirty="0"/>
              <a:t>А</a:t>
            </a:r>
            <a:r>
              <a:rPr lang="ru-RU" sz="2400" baseline="-25000" dirty="0"/>
              <a:t> </a:t>
            </a:r>
            <a:r>
              <a:rPr lang="ru-RU" sz="2400" dirty="0"/>
              <a:t>= ν</a:t>
            </a:r>
            <a:r>
              <a:rPr lang="ru-RU" sz="2400" baseline="-25000" dirty="0"/>
              <a:t>0</a:t>
            </a:r>
            <a:r>
              <a:rPr lang="ru-RU" sz="2400" baseline="30000" dirty="0"/>
              <a:t> Е </a:t>
            </a:r>
            <a:r>
              <a:rPr lang="ru-RU" sz="2400" dirty="0"/>
              <a:t>, λ</a:t>
            </a:r>
            <a:r>
              <a:rPr lang="ru-RU" sz="2400" baseline="-25000" dirty="0"/>
              <a:t>0</a:t>
            </a:r>
            <a:r>
              <a:rPr lang="ru-RU" sz="2400" dirty="0"/>
              <a:t> </a:t>
            </a:r>
            <a:r>
              <a:rPr lang="ru-RU" sz="2400" baseline="30000" dirty="0"/>
              <a:t>А</a:t>
            </a:r>
            <a:r>
              <a:rPr lang="ru-RU" sz="2400" dirty="0"/>
              <a:t> = λ</a:t>
            </a:r>
            <a:r>
              <a:rPr lang="ru-RU" sz="2400" baseline="-25000" dirty="0"/>
              <a:t>0</a:t>
            </a:r>
            <a:r>
              <a:rPr lang="ru-RU" sz="2400" dirty="0"/>
              <a:t> </a:t>
            </a:r>
            <a:r>
              <a:rPr lang="ru-RU" sz="2400" baseline="30000" dirty="0"/>
              <a:t>Е</a:t>
            </a:r>
            <a:r>
              <a:rPr lang="ru-RU" sz="2400" dirty="0"/>
              <a:t> </a:t>
            </a:r>
            <a:endParaRPr lang="ru-RU" sz="2400" dirty="0" smtClean="0"/>
          </a:p>
          <a:p>
            <a:pPr marL="342900" indent="-342900">
              <a:buAutoNum type="arabicPeriod"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176" t="40465" r="27327" b="30301"/>
          <a:stretch/>
        </p:blipFill>
        <p:spPr>
          <a:xfrm>
            <a:off x="8382208" y="3688333"/>
            <a:ext cx="3519578" cy="21048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1871" y="3308771"/>
            <a:ext cx="81347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2. Полуширина </a:t>
            </a:r>
            <a:r>
              <a:rPr lang="ru-RU" sz="2400" dirty="0"/>
              <a:t>линии поглощения атомных паров должна быть много больше полуширины просвечивающей линии испускания селективного источника света: </a:t>
            </a:r>
            <a:r>
              <a:rPr lang="ru-RU" sz="2400" dirty="0" err="1"/>
              <a:t>Δν</a:t>
            </a:r>
            <a:r>
              <a:rPr lang="ru-RU" sz="2400" baseline="30000" dirty="0" err="1"/>
              <a:t>А</a:t>
            </a:r>
            <a:r>
              <a:rPr lang="ru-RU" sz="2400" dirty="0"/>
              <a:t> &gt;&gt; </a:t>
            </a:r>
            <a:r>
              <a:rPr lang="ru-RU" sz="2400" dirty="0" err="1"/>
              <a:t>Δν</a:t>
            </a:r>
            <a:r>
              <a:rPr lang="ru-RU" sz="2400" baseline="30000" dirty="0" err="1"/>
              <a:t>E</a:t>
            </a:r>
            <a:r>
              <a:rPr lang="ru-RU" sz="2400" dirty="0"/>
              <a:t> . Но это условие очень трудно обеспечить. Поэтому удовлетворяются условием, что полуширина линии поглощения </a:t>
            </a:r>
            <a:r>
              <a:rPr lang="ru-RU" sz="2400" dirty="0" err="1"/>
              <a:t>Δν</a:t>
            </a:r>
            <a:r>
              <a:rPr lang="ru-RU" sz="2400" baseline="30000" dirty="0" err="1"/>
              <a:t>А</a:t>
            </a:r>
            <a:r>
              <a:rPr lang="ru-RU" sz="2400" baseline="30000" dirty="0"/>
              <a:t> </a:t>
            </a:r>
            <a:r>
              <a:rPr lang="ru-RU" sz="2400" dirty="0"/>
              <a:t>должна быть по крайней мере в два раза больше </a:t>
            </a:r>
            <a:r>
              <a:rPr lang="ru-RU" sz="2400" dirty="0" err="1"/>
              <a:t>Δν</a:t>
            </a:r>
            <a:r>
              <a:rPr lang="ru-RU" sz="2400" baseline="30000" dirty="0" err="1"/>
              <a:t>Е</a:t>
            </a:r>
            <a:endParaRPr lang="ru-RU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578480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7602</TotalTime>
  <Words>1640</Words>
  <Application>Microsoft Office PowerPoint</Application>
  <PresentationFormat>Широкоэкранный</PresentationFormat>
  <Paragraphs>274</Paragraphs>
  <Slides>38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Arial</vt:lpstr>
      <vt:lpstr>Arial Unicode MS</vt:lpstr>
      <vt:lpstr>Calibri</vt:lpstr>
      <vt:lpstr>Cambria Math</vt:lpstr>
      <vt:lpstr>Symbol</vt:lpstr>
      <vt:lpstr>Times New Roman</vt:lpstr>
      <vt:lpstr>Wingdings</vt:lpstr>
      <vt:lpstr>Тема Office</vt:lpstr>
      <vt:lpstr>Уравнение</vt:lpstr>
      <vt:lpstr>Image</vt:lpstr>
      <vt:lpstr>CorelDRAW</vt:lpstr>
      <vt:lpstr>Атомно-абсорбционная спектрометрия</vt:lpstr>
      <vt:lpstr>Анализ вещества </vt:lpstr>
      <vt:lpstr>Методы анализа</vt:lpstr>
      <vt:lpstr>Методы спектрального анализа</vt:lpstr>
      <vt:lpstr>Атомно-абсорбционная спектрометрия (ААС)</vt:lpstr>
      <vt:lpstr>Презентация PowerPoint</vt:lpstr>
      <vt:lpstr>Презентация PowerPoint</vt:lpstr>
      <vt:lpstr>Уравнение абсорбции</vt:lpstr>
      <vt:lpstr>Условия А. Уолша</vt:lpstr>
      <vt:lpstr>Принципиальная схема атомно-абсорбционного спектрометра</vt:lpstr>
      <vt:lpstr>Требования к спектральным источникам света  </vt:lpstr>
      <vt:lpstr>Презентация PowerPoint</vt:lpstr>
      <vt:lpstr>Атомизаторы - </vt:lpstr>
      <vt:lpstr>Требования к атомизаторам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Электротермический атомизатор</vt:lpstr>
      <vt:lpstr>Процессы на стадии атомизации</vt:lpstr>
      <vt:lpstr>Температурно-временная программа</vt:lpstr>
      <vt:lpstr>Влияния и помехи при ЭТА </vt:lpstr>
      <vt:lpstr>Достоинства ЭТА:</vt:lpstr>
      <vt:lpstr>Недостатки и ограничения применения ЭТА:</vt:lpstr>
      <vt:lpstr>Общая схема аналитического процесса</vt:lpstr>
      <vt:lpstr>Общая схема аналитического процесса</vt:lpstr>
      <vt:lpstr>ДОСТОИНСТВА ААС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High resolution spectrometers</vt:lpstr>
      <vt:lpstr>High resolution spectrometers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Атомно-абсорбционная спектрометрия</dc:title>
  <dc:creator>Таня</dc:creator>
  <cp:lastModifiedBy>Ольга Дружинина</cp:lastModifiedBy>
  <cp:revision>145</cp:revision>
  <dcterms:created xsi:type="dcterms:W3CDTF">2021-11-09T06:22:19Z</dcterms:created>
  <dcterms:modified xsi:type="dcterms:W3CDTF">2025-10-01T18:06:34Z</dcterms:modified>
</cp:coreProperties>
</file>